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7"/>
  </p:notesMasterIdLst>
  <p:handoutMasterIdLst>
    <p:handoutMasterId r:id="rId28"/>
  </p:handoutMasterIdLst>
  <p:sldIdLst>
    <p:sldId id="378" r:id="rId5"/>
    <p:sldId id="2146847356" r:id="rId6"/>
    <p:sldId id="504" r:id="rId7"/>
    <p:sldId id="506" r:id="rId8"/>
    <p:sldId id="487" r:id="rId9"/>
    <p:sldId id="480" r:id="rId10"/>
    <p:sldId id="493" r:id="rId11"/>
    <p:sldId id="517" r:id="rId12"/>
    <p:sldId id="520" r:id="rId13"/>
    <p:sldId id="521" r:id="rId14"/>
    <p:sldId id="522" r:id="rId15"/>
    <p:sldId id="525" r:id="rId16"/>
    <p:sldId id="502" r:id="rId17"/>
    <p:sldId id="548" r:id="rId18"/>
    <p:sldId id="2146847346" r:id="rId19"/>
    <p:sldId id="436" r:id="rId20"/>
    <p:sldId id="549" r:id="rId21"/>
    <p:sldId id="550" r:id="rId22"/>
    <p:sldId id="551" r:id="rId23"/>
    <p:sldId id="553" r:id="rId24"/>
    <p:sldId id="2146847357" r:id="rId25"/>
    <p:sldId id="486" r:id="rId2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3399"/>
    <a:srgbClr val="003366"/>
    <a:srgbClr val="01015F"/>
    <a:srgbClr val="0000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EDF603-EF2B-448E-8C55-AD0FE5AF0C67}" v="6" dt="2025-05-05T14:41:26.4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03" autoAdjust="0"/>
    <p:restoredTop sz="90200" autoAdjust="0"/>
  </p:normalViewPr>
  <p:slideViewPr>
    <p:cSldViewPr snapToGrid="0">
      <p:cViewPr varScale="1">
        <p:scale>
          <a:sx n="67" d="100"/>
          <a:sy n="67" d="100"/>
        </p:scale>
        <p:origin x="1136" y="52"/>
      </p:cViewPr>
      <p:guideLst>
        <p:guide orient="horz" pos="2160"/>
        <p:guide pos="2880"/>
      </p:guideLst>
    </p:cSldViewPr>
  </p:slideViewPr>
  <p:notesTextViewPr>
    <p:cViewPr>
      <p:scale>
        <a:sx n="1" d="1"/>
        <a:sy n="1" d="1"/>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enburg, Christopher" userId="a7b5f314-c80c-4b2e-acc2-9fb28a2a2906" providerId="ADAL" clId="{D1EDF603-EF2B-448E-8C55-AD0FE5AF0C67}"/>
    <pc:docChg chg="custSel addSld delSld modSld delMainMaster">
      <pc:chgData name="Brandenburg, Christopher" userId="a7b5f314-c80c-4b2e-acc2-9fb28a2a2906" providerId="ADAL" clId="{D1EDF603-EF2B-448E-8C55-AD0FE5AF0C67}" dt="2025-05-05T14:43:27.359" v="103" actId="20577"/>
      <pc:docMkLst>
        <pc:docMk/>
      </pc:docMkLst>
      <pc:sldChg chg="del">
        <pc:chgData name="Brandenburg, Christopher" userId="a7b5f314-c80c-4b2e-acc2-9fb28a2a2906" providerId="ADAL" clId="{D1EDF603-EF2B-448E-8C55-AD0FE5AF0C67}" dt="2025-05-05T14:30:25.630" v="22" actId="47"/>
        <pc:sldMkLst>
          <pc:docMk/>
          <pc:sldMk cId="1672554291" sldId="347"/>
        </pc:sldMkLst>
      </pc:sldChg>
      <pc:sldChg chg="delSp modSp mod">
        <pc:chgData name="Brandenburg, Christopher" userId="a7b5f314-c80c-4b2e-acc2-9fb28a2a2906" providerId="ADAL" clId="{D1EDF603-EF2B-448E-8C55-AD0FE5AF0C67}" dt="2025-04-24T14:47:06.934" v="9" actId="478"/>
        <pc:sldMkLst>
          <pc:docMk/>
          <pc:sldMk cId="2738593276" sldId="378"/>
        </pc:sldMkLst>
        <pc:spChg chg="mod">
          <ac:chgData name="Brandenburg, Christopher" userId="a7b5f314-c80c-4b2e-acc2-9fb28a2a2906" providerId="ADAL" clId="{D1EDF603-EF2B-448E-8C55-AD0FE5AF0C67}" dt="2025-04-24T14:46:58.294" v="7" actId="255"/>
          <ac:spMkLst>
            <pc:docMk/>
            <pc:sldMk cId="2738593276" sldId="378"/>
            <ac:spMk id="5" creationId="{00000000-0000-0000-0000-000000000000}"/>
          </ac:spMkLst>
        </pc:spChg>
      </pc:sldChg>
      <pc:sldChg chg="modSp add mod">
        <pc:chgData name="Brandenburg, Christopher" userId="a7b5f314-c80c-4b2e-acc2-9fb28a2a2906" providerId="ADAL" clId="{D1EDF603-EF2B-448E-8C55-AD0FE5AF0C67}" dt="2025-05-05T14:42:37.304" v="85" actId="1076"/>
        <pc:sldMkLst>
          <pc:docMk/>
          <pc:sldMk cId="3715864687" sldId="486"/>
        </pc:sldMkLst>
        <pc:spChg chg="mod">
          <ac:chgData name="Brandenburg, Christopher" userId="a7b5f314-c80c-4b2e-acc2-9fb28a2a2906" providerId="ADAL" clId="{D1EDF603-EF2B-448E-8C55-AD0FE5AF0C67}" dt="2025-05-05T14:42:37.304" v="85" actId="1076"/>
          <ac:spMkLst>
            <pc:docMk/>
            <pc:sldMk cId="3715864687" sldId="486"/>
            <ac:spMk id="3" creationId="{00000000-0000-0000-0000-000000000000}"/>
          </ac:spMkLst>
        </pc:spChg>
        <pc:spChg chg="mod">
          <ac:chgData name="Brandenburg, Christopher" userId="a7b5f314-c80c-4b2e-acc2-9fb28a2a2906" providerId="ADAL" clId="{D1EDF603-EF2B-448E-8C55-AD0FE5AF0C67}" dt="2025-05-05T14:42:25.218" v="81" actId="1076"/>
          <ac:spMkLst>
            <pc:docMk/>
            <pc:sldMk cId="3715864687" sldId="486"/>
            <ac:spMk id="5" creationId="{00000000-0000-0000-0000-000000000000}"/>
          </ac:spMkLst>
        </pc:spChg>
        <pc:picChg chg="mod">
          <ac:chgData name="Brandenburg, Christopher" userId="a7b5f314-c80c-4b2e-acc2-9fb28a2a2906" providerId="ADAL" clId="{D1EDF603-EF2B-448E-8C55-AD0FE5AF0C67}" dt="2025-05-05T14:41:49.990" v="76" actId="1076"/>
          <ac:picMkLst>
            <pc:docMk/>
            <pc:sldMk cId="3715864687" sldId="486"/>
            <ac:picMk id="4" creationId="{B3A0CEBC-5D63-4343-86DC-935C25FEAE0A}"/>
          </ac:picMkLst>
        </pc:picChg>
        <pc:picChg chg="mod">
          <ac:chgData name="Brandenburg, Christopher" userId="a7b5f314-c80c-4b2e-acc2-9fb28a2a2906" providerId="ADAL" clId="{D1EDF603-EF2B-448E-8C55-AD0FE5AF0C67}" dt="2025-05-05T14:42:32.607" v="84" actId="1076"/>
          <ac:picMkLst>
            <pc:docMk/>
            <pc:sldMk cId="3715864687" sldId="486"/>
            <ac:picMk id="9" creationId="{F62046E3-79ED-7975-BF71-53F113CF0BB9}"/>
          </ac:picMkLst>
        </pc:picChg>
        <pc:cxnChg chg="mod">
          <ac:chgData name="Brandenburg, Christopher" userId="a7b5f314-c80c-4b2e-acc2-9fb28a2a2906" providerId="ADAL" clId="{D1EDF603-EF2B-448E-8C55-AD0FE5AF0C67}" dt="2025-05-05T14:42:27.911" v="82" actId="1076"/>
          <ac:cxnSpMkLst>
            <pc:docMk/>
            <pc:sldMk cId="3715864687" sldId="486"/>
            <ac:cxnSpMk id="7" creationId="{00000000-0000-0000-0000-000000000000}"/>
          </ac:cxnSpMkLst>
        </pc:cxnChg>
      </pc:sldChg>
      <pc:sldChg chg="addSp delSp modSp add mod">
        <pc:chgData name="Brandenburg, Christopher" userId="a7b5f314-c80c-4b2e-acc2-9fb28a2a2906" providerId="ADAL" clId="{D1EDF603-EF2B-448E-8C55-AD0FE5AF0C67}" dt="2025-04-24T14:58:14.447" v="16"/>
        <pc:sldMkLst>
          <pc:docMk/>
          <pc:sldMk cId="1252514045" sldId="549"/>
        </pc:sldMkLst>
        <pc:picChg chg="add mod">
          <ac:chgData name="Brandenburg, Christopher" userId="a7b5f314-c80c-4b2e-acc2-9fb28a2a2906" providerId="ADAL" clId="{D1EDF603-EF2B-448E-8C55-AD0FE5AF0C67}" dt="2025-04-24T14:58:14.447" v="16"/>
          <ac:picMkLst>
            <pc:docMk/>
            <pc:sldMk cId="1252514045" sldId="549"/>
            <ac:picMk id="6" creationId="{08AAF8D0-C3F1-8378-F882-B3B4EEAE4B10}"/>
          </ac:picMkLst>
        </pc:picChg>
      </pc:sldChg>
      <pc:sldChg chg="addSp delSp modSp add mod">
        <pc:chgData name="Brandenburg, Christopher" userId="a7b5f314-c80c-4b2e-acc2-9fb28a2a2906" providerId="ADAL" clId="{D1EDF603-EF2B-448E-8C55-AD0FE5AF0C67}" dt="2025-04-24T14:58:15.992" v="17"/>
        <pc:sldMkLst>
          <pc:docMk/>
          <pc:sldMk cId="995638083" sldId="550"/>
        </pc:sldMkLst>
        <pc:spChg chg="mod">
          <ac:chgData name="Brandenburg, Christopher" userId="a7b5f314-c80c-4b2e-acc2-9fb28a2a2906" providerId="ADAL" clId="{D1EDF603-EF2B-448E-8C55-AD0FE5AF0C67}" dt="2025-04-24T14:58:01.939" v="14" actId="1076"/>
          <ac:spMkLst>
            <pc:docMk/>
            <pc:sldMk cId="995638083" sldId="550"/>
            <ac:spMk id="3" creationId="{2C5A191E-D544-449D-B9E2-AB83F166EE9F}"/>
          </ac:spMkLst>
        </pc:spChg>
        <pc:picChg chg="add mod">
          <ac:chgData name="Brandenburg, Christopher" userId="a7b5f314-c80c-4b2e-acc2-9fb28a2a2906" providerId="ADAL" clId="{D1EDF603-EF2B-448E-8C55-AD0FE5AF0C67}" dt="2025-04-24T14:58:15.992" v="17"/>
          <ac:picMkLst>
            <pc:docMk/>
            <pc:sldMk cId="995638083" sldId="550"/>
            <ac:picMk id="4" creationId="{AE9AEEA9-E6FE-454D-A725-8F87E8381A2A}"/>
          </ac:picMkLst>
        </pc:picChg>
      </pc:sldChg>
      <pc:sldChg chg="addSp delSp modSp add mod">
        <pc:chgData name="Brandenburg, Christopher" userId="a7b5f314-c80c-4b2e-acc2-9fb28a2a2906" providerId="ADAL" clId="{D1EDF603-EF2B-448E-8C55-AD0FE5AF0C67}" dt="2025-04-24T14:58:34.428" v="21" actId="478"/>
        <pc:sldMkLst>
          <pc:docMk/>
          <pc:sldMk cId="2413488564" sldId="551"/>
        </pc:sldMkLst>
        <pc:picChg chg="mod">
          <ac:chgData name="Brandenburg, Christopher" userId="a7b5f314-c80c-4b2e-acc2-9fb28a2a2906" providerId="ADAL" clId="{D1EDF603-EF2B-448E-8C55-AD0FE5AF0C67}" dt="2025-04-24T14:58:30.768" v="20" actId="14100"/>
          <ac:picMkLst>
            <pc:docMk/>
            <pc:sldMk cId="2413488564" sldId="551"/>
            <ac:picMk id="5" creationId="{00000000-0000-0000-0000-000000000000}"/>
          </ac:picMkLst>
        </pc:picChg>
      </pc:sldChg>
      <pc:sldChg chg="modSp mod">
        <pc:chgData name="Brandenburg, Christopher" userId="a7b5f314-c80c-4b2e-acc2-9fb28a2a2906" providerId="ADAL" clId="{D1EDF603-EF2B-448E-8C55-AD0FE5AF0C67}" dt="2025-05-05T14:43:27.359" v="103" actId="20577"/>
        <pc:sldMkLst>
          <pc:docMk/>
          <pc:sldMk cId="390511956" sldId="553"/>
        </pc:sldMkLst>
        <pc:spChg chg="mod">
          <ac:chgData name="Brandenburg, Christopher" userId="a7b5f314-c80c-4b2e-acc2-9fb28a2a2906" providerId="ADAL" clId="{D1EDF603-EF2B-448E-8C55-AD0FE5AF0C67}" dt="2025-05-05T14:43:27.359" v="103" actId="20577"/>
          <ac:spMkLst>
            <pc:docMk/>
            <pc:sldMk cId="390511956" sldId="553"/>
            <ac:spMk id="3" creationId="{2C5A191E-D544-449D-B9E2-AB83F166EE9F}"/>
          </ac:spMkLst>
        </pc:spChg>
      </pc:sldChg>
      <pc:sldChg chg="del">
        <pc:chgData name="Brandenburg, Christopher" userId="a7b5f314-c80c-4b2e-acc2-9fb28a2a2906" providerId="ADAL" clId="{D1EDF603-EF2B-448E-8C55-AD0FE5AF0C67}" dt="2025-05-05T14:30:25.630" v="22" actId="47"/>
        <pc:sldMkLst>
          <pc:docMk/>
          <pc:sldMk cId="2031089710" sldId="2146847347"/>
        </pc:sldMkLst>
      </pc:sldChg>
      <pc:sldChg chg="del">
        <pc:chgData name="Brandenburg, Christopher" userId="a7b5f314-c80c-4b2e-acc2-9fb28a2a2906" providerId="ADAL" clId="{D1EDF603-EF2B-448E-8C55-AD0FE5AF0C67}" dt="2025-05-05T14:30:25.630" v="22" actId="47"/>
        <pc:sldMkLst>
          <pc:docMk/>
          <pc:sldMk cId="4084254576" sldId="2146847348"/>
        </pc:sldMkLst>
      </pc:sldChg>
      <pc:sldChg chg="del">
        <pc:chgData name="Brandenburg, Christopher" userId="a7b5f314-c80c-4b2e-acc2-9fb28a2a2906" providerId="ADAL" clId="{D1EDF603-EF2B-448E-8C55-AD0FE5AF0C67}" dt="2025-05-05T14:30:25.630" v="22" actId="47"/>
        <pc:sldMkLst>
          <pc:docMk/>
          <pc:sldMk cId="1049104078" sldId="2146847349"/>
        </pc:sldMkLst>
      </pc:sldChg>
      <pc:sldChg chg="del">
        <pc:chgData name="Brandenburg, Christopher" userId="a7b5f314-c80c-4b2e-acc2-9fb28a2a2906" providerId="ADAL" clId="{D1EDF603-EF2B-448E-8C55-AD0FE5AF0C67}" dt="2025-05-05T14:30:25.630" v="22" actId="47"/>
        <pc:sldMkLst>
          <pc:docMk/>
          <pc:sldMk cId="2498935021" sldId="2146847350"/>
        </pc:sldMkLst>
      </pc:sldChg>
      <pc:sldChg chg="del">
        <pc:chgData name="Brandenburg, Christopher" userId="a7b5f314-c80c-4b2e-acc2-9fb28a2a2906" providerId="ADAL" clId="{D1EDF603-EF2B-448E-8C55-AD0FE5AF0C67}" dt="2025-05-05T14:30:25.630" v="22" actId="47"/>
        <pc:sldMkLst>
          <pc:docMk/>
          <pc:sldMk cId="3772164456" sldId="2146847351"/>
        </pc:sldMkLst>
      </pc:sldChg>
      <pc:sldChg chg="del">
        <pc:chgData name="Brandenburg, Christopher" userId="a7b5f314-c80c-4b2e-acc2-9fb28a2a2906" providerId="ADAL" clId="{D1EDF603-EF2B-448E-8C55-AD0FE5AF0C67}" dt="2025-05-05T14:30:25.630" v="22" actId="47"/>
        <pc:sldMkLst>
          <pc:docMk/>
          <pc:sldMk cId="3474036686" sldId="2146847352"/>
        </pc:sldMkLst>
      </pc:sldChg>
      <pc:sldChg chg="del">
        <pc:chgData name="Brandenburg, Christopher" userId="a7b5f314-c80c-4b2e-acc2-9fb28a2a2906" providerId="ADAL" clId="{D1EDF603-EF2B-448E-8C55-AD0FE5AF0C67}" dt="2025-05-05T14:30:25.630" v="22" actId="47"/>
        <pc:sldMkLst>
          <pc:docMk/>
          <pc:sldMk cId="3225828991" sldId="2146847353"/>
        </pc:sldMkLst>
      </pc:sldChg>
      <pc:sldChg chg="del">
        <pc:chgData name="Brandenburg, Christopher" userId="a7b5f314-c80c-4b2e-acc2-9fb28a2a2906" providerId="ADAL" clId="{D1EDF603-EF2B-448E-8C55-AD0FE5AF0C67}" dt="2025-05-05T14:30:25.630" v="22" actId="47"/>
        <pc:sldMkLst>
          <pc:docMk/>
          <pc:sldMk cId="3990460212" sldId="2146847354"/>
        </pc:sldMkLst>
      </pc:sldChg>
      <pc:sldChg chg="del">
        <pc:chgData name="Brandenburg, Christopher" userId="a7b5f314-c80c-4b2e-acc2-9fb28a2a2906" providerId="ADAL" clId="{D1EDF603-EF2B-448E-8C55-AD0FE5AF0C67}" dt="2025-04-24T14:48:16.961" v="10" actId="47"/>
        <pc:sldMkLst>
          <pc:docMk/>
          <pc:sldMk cId="3705545078" sldId="2146847355"/>
        </pc:sldMkLst>
      </pc:sldChg>
      <pc:sldChg chg="addSp delSp modSp add mod">
        <pc:chgData name="Brandenburg, Christopher" userId="a7b5f314-c80c-4b2e-acc2-9fb28a2a2906" providerId="ADAL" clId="{D1EDF603-EF2B-448E-8C55-AD0FE5AF0C67}" dt="2025-05-05T14:42:51.629" v="86" actId="207"/>
        <pc:sldMkLst>
          <pc:docMk/>
          <pc:sldMk cId="1927781863" sldId="2146847357"/>
        </pc:sldMkLst>
        <pc:spChg chg="mod">
          <ac:chgData name="Brandenburg, Christopher" userId="a7b5f314-c80c-4b2e-acc2-9fb28a2a2906" providerId="ADAL" clId="{D1EDF603-EF2B-448E-8C55-AD0FE5AF0C67}" dt="2025-05-05T14:42:51.629" v="86" actId="207"/>
          <ac:spMkLst>
            <pc:docMk/>
            <pc:sldMk cId="1927781863" sldId="2146847357"/>
            <ac:spMk id="3" creationId="{310653A4-D167-F13B-B307-F148D09FA2B7}"/>
          </ac:spMkLst>
        </pc:spChg>
        <pc:spChg chg="mod">
          <ac:chgData name="Brandenburg, Christopher" userId="a7b5f314-c80c-4b2e-acc2-9fb28a2a2906" providerId="ADAL" clId="{D1EDF603-EF2B-448E-8C55-AD0FE5AF0C67}" dt="2025-05-05T14:38:40.667" v="74" actId="1076"/>
          <ac:spMkLst>
            <pc:docMk/>
            <pc:sldMk cId="1927781863" sldId="2146847357"/>
            <ac:spMk id="5" creationId="{9F5202D3-70D8-B125-E2DD-AAC0D884C281}"/>
          </ac:spMkLst>
        </pc:spChg>
        <pc:picChg chg="add mod">
          <ac:chgData name="Brandenburg, Christopher" userId="a7b5f314-c80c-4b2e-acc2-9fb28a2a2906" providerId="ADAL" clId="{D1EDF603-EF2B-448E-8C55-AD0FE5AF0C67}" dt="2025-05-05T14:37:43.714" v="69" actId="1076"/>
          <ac:picMkLst>
            <pc:docMk/>
            <pc:sldMk cId="1927781863" sldId="2146847357"/>
            <ac:picMk id="4" creationId="{8396A407-65DB-6ADE-6297-41A5218A4E1F}"/>
          </ac:picMkLst>
        </pc:picChg>
        <pc:picChg chg="del">
          <ac:chgData name="Brandenburg, Christopher" userId="a7b5f314-c80c-4b2e-acc2-9fb28a2a2906" providerId="ADAL" clId="{D1EDF603-EF2B-448E-8C55-AD0FE5AF0C67}" dt="2025-05-05T14:30:58.993" v="46" actId="478"/>
          <ac:picMkLst>
            <pc:docMk/>
            <pc:sldMk cId="1927781863" sldId="2146847357"/>
            <ac:picMk id="2050" creationId="{79232398-5E14-D038-2CA3-CE3365C2A96F}"/>
          </ac:picMkLst>
        </pc:picChg>
      </pc:sldChg>
      <pc:sldMasterChg chg="del delSldLayout">
        <pc:chgData name="Brandenburg, Christopher" userId="a7b5f314-c80c-4b2e-acc2-9fb28a2a2906" providerId="ADAL" clId="{D1EDF603-EF2B-448E-8C55-AD0FE5AF0C67}" dt="2025-05-05T14:30:25.630" v="22" actId="47"/>
        <pc:sldMasterMkLst>
          <pc:docMk/>
          <pc:sldMasterMk cId="3215401894" sldId="2147483648"/>
        </pc:sldMasterMkLst>
        <pc:sldLayoutChg chg="del">
          <pc:chgData name="Brandenburg, Christopher" userId="a7b5f314-c80c-4b2e-acc2-9fb28a2a2906" providerId="ADAL" clId="{D1EDF603-EF2B-448E-8C55-AD0FE5AF0C67}" dt="2025-05-05T14:30:25.630" v="22" actId="47"/>
          <pc:sldLayoutMkLst>
            <pc:docMk/>
            <pc:sldMasterMk cId="3215401894" sldId="2147483648"/>
            <pc:sldLayoutMk cId="3092195407" sldId="2147483649"/>
          </pc:sldLayoutMkLst>
        </pc:sldLayoutChg>
        <pc:sldLayoutChg chg="del">
          <pc:chgData name="Brandenburg, Christopher" userId="a7b5f314-c80c-4b2e-acc2-9fb28a2a2906" providerId="ADAL" clId="{D1EDF603-EF2B-448E-8C55-AD0FE5AF0C67}" dt="2025-05-05T14:30:25.630" v="22" actId="47"/>
          <pc:sldLayoutMkLst>
            <pc:docMk/>
            <pc:sldMasterMk cId="3215401894" sldId="2147483648"/>
            <pc:sldLayoutMk cId="3870572712" sldId="214748365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25" cy="464981"/>
          </a:xfrm>
          <a:prstGeom prst="rect">
            <a:avLst/>
          </a:prstGeom>
        </p:spPr>
        <p:txBody>
          <a:bodyPr vert="horz" lIns="91975" tIns="45987" rIns="91975" bIns="45987" rtlCol="0"/>
          <a:lstStyle>
            <a:lvl1pPr algn="l">
              <a:defRPr sz="1200"/>
            </a:lvl1pPr>
          </a:lstStyle>
          <a:p>
            <a:endParaRPr lang="en-US"/>
          </a:p>
        </p:txBody>
      </p:sp>
      <p:sp>
        <p:nvSpPr>
          <p:cNvPr id="3" name="Date Placeholder 2"/>
          <p:cNvSpPr>
            <a:spLocks noGrp="1"/>
          </p:cNvSpPr>
          <p:nvPr>
            <p:ph type="dt" sz="quarter" idx="1"/>
          </p:nvPr>
        </p:nvSpPr>
        <p:spPr>
          <a:xfrm>
            <a:off x="3970378" y="0"/>
            <a:ext cx="3038425" cy="464981"/>
          </a:xfrm>
          <a:prstGeom prst="rect">
            <a:avLst/>
          </a:prstGeom>
        </p:spPr>
        <p:txBody>
          <a:bodyPr vert="horz" lIns="91975" tIns="45987" rIns="91975" bIns="45987" rtlCol="0"/>
          <a:lstStyle>
            <a:lvl1pPr algn="r">
              <a:defRPr sz="1200"/>
            </a:lvl1pPr>
          </a:lstStyle>
          <a:p>
            <a:fld id="{97E03FAB-0C2A-4B6D-A05C-1F469AAE5602}" type="datetime1">
              <a:rPr lang="en-US" smtClean="0"/>
              <a:t>5/5/2025</a:t>
            </a:fld>
            <a:endParaRPr lang="en-US"/>
          </a:p>
        </p:txBody>
      </p:sp>
      <p:sp>
        <p:nvSpPr>
          <p:cNvPr id="4" name="Footer Placeholder 3"/>
          <p:cNvSpPr>
            <a:spLocks noGrp="1"/>
          </p:cNvSpPr>
          <p:nvPr>
            <p:ph type="ftr" sz="quarter" idx="2"/>
          </p:nvPr>
        </p:nvSpPr>
        <p:spPr>
          <a:xfrm>
            <a:off x="0" y="8829822"/>
            <a:ext cx="3038425" cy="464981"/>
          </a:xfrm>
          <a:prstGeom prst="rect">
            <a:avLst/>
          </a:prstGeom>
        </p:spPr>
        <p:txBody>
          <a:bodyPr vert="horz" lIns="91975" tIns="45987" rIns="91975" bIns="45987" rtlCol="0" anchor="b"/>
          <a:lstStyle>
            <a:lvl1pPr algn="l">
              <a:defRPr sz="1200"/>
            </a:lvl1pPr>
          </a:lstStyle>
          <a:p>
            <a:endParaRPr lang="en-US"/>
          </a:p>
        </p:txBody>
      </p:sp>
      <p:sp>
        <p:nvSpPr>
          <p:cNvPr id="5" name="Slide Number Placeholder 4"/>
          <p:cNvSpPr>
            <a:spLocks noGrp="1"/>
          </p:cNvSpPr>
          <p:nvPr>
            <p:ph type="sldNum" sz="quarter" idx="3"/>
          </p:nvPr>
        </p:nvSpPr>
        <p:spPr>
          <a:xfrm>
            <a:off x="3970378" y="8829822"/>
            <a:ext cx="3038425" cy="464981"/>
          </a:xfrm>
          <a:prstGeom prst="rect">
            <a:avLst/>
          </a:prstGeom>
        </p:spPr>
        <p:txBody>
          <a:bodyPr vert="horz" lIns="91975" tIns="45987" rIns="91975" bIns="45987" rtlCol="0" anchor="b"/>
          <a:lstStyle>
            <a:lvl1pPr algn="r">
              <a:defRPr sz="1200"/>
            </a:lvl1pPr>
          </a:lstStyle>
          <a:p>
            <a:fld id="{291F807D-E4E4-4BD0-B51F-71E862A84549}" type="slidenum">
              <a:rPr lang="en-US" smtClean="0"/>
              <a:t>‹#›</a:t>
            </a:fld>
            <a:endParaRPr lang="en-US"/>
          </a:p>
        </p:txBody>
      </p:sp>
    </p:spTree>
    <p:extLst>
      <p:ext uri="{BB962C8B-B14F-4D97-AF65-F5344CB8AC3E}">
        <p14:creationId xmlns:p14="http://schemas.microsoft.com/office/powerpoint/2010/main" val="346771340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6433"/>
          </a:xfrm>
          <a:prstGeom prst="rect">
            <a:avLst/>
          </a:prstGeom>
        </p:spPr>
        <p:txBody>
          <a:bodyPr vert="horz" lIns="93163" tIns="46583" rIns="93163" bIns="46583" rtlCol="0"/>
          <a:lstStyle>
            <a:lvl1pPr algn="l">
              <a:defRPr sz="1200"/>
            </a:lvl1pPr>
          </a:lstStyle>
          <a:p>
            <a:endParaRPr lang="en-US"/>
          </a:p>
        </p:txBody>
      </p:sp>
      <p:sp>
        <p:nvSpPr>
          <p:cNvPr id="3" name="Date Placeholder 2"/>
          <p:cNvSpPr>
            <a:spLocks noGrp="1"/>
          </p:cNvSpPr>
          <p:nvPr>
            <p:ph type="dt" idx="1"/>
          </p:nvPr>
        </p:nvSpPr>
        <p:spPr>
          <a:xfrm>
            <a:off x="3970938" y="3"/>
            <a:ext cx="3037840" cy="466433"/>
          </a:xfrm>
          <a:prstGeom prst="rect">
            <a:avLst/>
          </a:prstGeom>
        </p:spPr>
        <p:txBody>
          <a:bodyPr vert="horz" lIns="93163" tIns="46583" rIns="93163" bIns="46583" rtlCol="0"/>
          <a:lstStyle>
            <a:lvl1pPr algn="r">
              <a:defRPr sz="1200"/>
            </a:lvl1pPr>
          </a:lstStyle>
          <a:p>
            <a:fld id="{FE864252-BF2C-4180-9B47-AC7A40FA51D8}" type="datetime1">
              <a:rPr lang="en-US" smtClean="0"/>
              <a:t>5/5/2025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3" tIns="46583" rIns="93163" bIns="46583"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3" tIns="46583" rIns="93163"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2"/>
          </a:xfrm>
          <a:prstGeom prst="rect">
            <a:avLst/>
          </a:prstGeom>
        </p:spPr>
        <p:txBody>
          <a:bodyPr vert="horz" lIns="93163" tIns="46583" rIns="93163"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2"/>
          </a:xfrm>
          <a:prstGeom prst="rect">
            <a:avLst/>
          </a:prstGeom>
        </p:spPr>
        <p:txBody>
          <a:bodyPr vert="horz" lIns="93163" tIns="46583" rIns="93163" bIns="46583" rtlCol="0" anchor="b"/>
          <a:lstStyle>
            <a:lvl1pPr algn="r">
              <a:defRPr sz="1200"/>
            </a:lvl1pPr>
          </a:lstStyle>
          <a:p>
            <a:fld id="{93A9287F-4E46-4578-A520-1D82D5CE49CA}" type="slidenum">
              <a:rPr lang="en-US" smtClean="0"/>
              <a:t>‹#›</a:t>
            </a:fld>
            <a:endParaRPr lang="en-US"/>
          </a:p>
        </p:txBody>
      </p:sp>
    </p:spTree>
    <p:extLst>
      <p:ext uri="{BB962C8B-B14F-4D97-AF65-F5344CB8AC3E}">
        <p14:creationId xmlns:p14="http://schemas.microsoft.com/office/powerpoint/2010/main" val="148153381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B31C49-64C3-4950-AB6F-148102D1BD64}" type="slidenum">
              <a:rPr lang="en-US" smtClean="0"/>
              <a:t>1</a:t>
            </a:fld>
            <a:endParaRPr lang="en-US"/>
          </a:p>
        </p:txBody>
      </p:sp>
      <p:sp>
        <p:nvSpPr>
          <p:cNvPr id="5" name="Date Placeholder 4"/>
          <p:cNvSpPr>
            <a:spLocks noGrp="1"/>
          </p:cNvSpPr>
          <p:nvPr>
            <p:ph type="dt" idx="11"/>
          </p:nvPr>
        </p:nvSpPr>
        <p:spPr/>
        <p:txBody>
          <a:bodyPr/>
          <a:lstStyle/>
          <a:p>
            <a:fld id="{F8C970E4-8464-4B0A-A2D6-0E5150FE6915}" type="datetime1">
              <a:rPr lang="en-US" smtClean="0"/>
              <a:t>5/5/2025</a:t>
            </a:fld>
            <a:endParaRPr lang="en-US"/>
          </a:p>
        </p:txBody>
      </p:sp>
    </p:spTree>
    <p:extLst>
      <p:ext uri="{BB962C8B-B14F-4D97-AF65-F5344CB8AC3E}">
        <p14:creationId xmlns:p14="http://schemas.microsoft.com/office/powerpoint/2010/main" val="2543429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Numbers are important to keep in mind when thinking of passing bills</a:t>
            </a:r>
          </a:p>
          <a:p>
            <a:r>
              <a:rPr lang="en-US" dirty="0"/>
              <a:t>Election every other year means our legislature</a:t>
            </a:r>
            <a:r>
              <a:rPr lang="en-US" baseline="0" dirty="0"/>
              <a:t> is often in election mode </a:t>
            </a:r>
            <a:r>
              <a:rPr lang="mr-IN" baseline="0" dirty="0"/>
              <a:t>–</a:t>
            </a:r>
            <a:r>
              <a:rPr lang="en-US" baseline="0" dirty="0"/>
              <a:t> half the time!</a:t>
            </a:r>
            <a:endParaRPr lang="en-US" dirty="0"/>
          </a:p>
        </p:txBody>
      </p:sp>
      <p:sp>
        <p:nvSpPr>
          <p:cNvPr id="4" name="Slide Number Placeholder 3"/>
          <p:cNvSpPr>
            <a:spLocks noGrp="1"/>
          </p:cNvSpPr>
          <p:nvPr>
            <p:ph type="sldNum" sz="quarter" idx="10"/>
          </p:nvPr>
        </p:nvSpPr>
        <p:spPr/>
        <p:txBody>
          <a:bodyPr/>
          <a:lstStyle/>
          <a:p>
            <a:pPr>
              <a:defRPr/>
            </a:pPr>
            <a:fld id="{D8B31C49-64C3-4950-AB6F-148102D1BD64}" type="slidenum">
              <a:rPr lang="en-US" smtClean="0"/>
              <a:t>14</a:t>
            </a:fld>
            <a:endParaRPr lang="en-US"/>
          </a:p>
        </p:txBody>
      </p:sp>
      <p:sp>
        <p:nvSpPr>
          <p:cNvPr id="5" name="Date Placeholder 4"/>
          <p:cNvSpPr>
            <a:spLocks noGrp="1"/>
          </p:cNvSpPr>
          <p:nvPr>
            <p:ph type="dt" idx="11"/>
          </p:nvPr>
        </p:nvSpPr>
        <p:spPr/>
        <p:txBody>
          <a:bodyPr/>
          <a:lstStyle/>
          <a:p>
            <a:fld id="{5FA33F57-8E39-4753-8A66-DAC1BDA05AE8}" type="datetime1">
              <a:rPr lang="en-US" smtClean="0"/>
              <a:t>5/5/2025</a:t>
            </a:fld>
            <a:endParaRPr lang="en-US"/>
          </a:p>
        </p:txBody>
      </p:sp>
    </p:spTree>
    <p:extLst>
      <p:ext uri="{BB962C8B-B14F-4D97-AF65-F5344CB8AC3E}">
        <p14:creationId xmlns:p14="http://schemas.microsoft.com/office/powerpoint/2010/main" val="643422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Bills can be drafted by any “competent” person, most likely working within the General Assembly. However, a legislator must turn in any drafted legislation to one of two different offices for consideration.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member of the General Assembly must introduce the bill. If the bill is being “introduced,” it means that it has already been filed with the Principal Clerk on the previous work day, at which time it received a bill number. When the Reading Clerk reads aloud the name and number, the bill has passed its first reading.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appropriate committee will study the bill and recommend what happens next. If approved, the bill is placed on the calendar for consideration by the entire House or Senate. Amendments can be added both in committee and when it comes up for debate on the floor.</a:t>
            </a:r>
          </a:p>
          <a:p>
            <a:endParaRPr lang="en-US" dirty="0"/>
          </a:p>
        </p:txBody>
      </p:sp>
      <p:sp>
        <p:nvSpPr>
          <p:cNvPr id="4" name="Slide Number Placeholder 3"/>
          <p:cNvSpPr>
            <a:spLocks noGrp="1"/>
          </p:cNvSpPr>
          <p:nvPr>
            <p:ph type="sldNum" sz="quarter" idx="10"/>
          </p:nvPr>
        </p:nvSpPr>
        <p:spPr/>
        <p:txBody>
          <a:bodyPr/>
          <a:lstStyle/>
          <a:p>
            <a:pPr>
              <a:defRPr/>
            </a:pPr>
            <a:fld id="{D8B31C49-64C3-4950-AB6F-148102D1BD64}" type="slidenum">
              <a:rPr lang="en-US" smtClean="0"/>
              <a:t>17</a:t>
            </a:fld>
            <a:endParaRPr lang="en-US"/>
          </a:p>
        </p:txBody>
      </p:sp>
      <p:sp>
        <p:nvSpPr>
          <p:cNvPr id="5" name="Date Placeholder 4"/>
          <p:cNvSpPr>
            <a:spLocks noGrp="1"/>
          </p:cNvSpPr>
          <p:nvPr>
            <p:ph type="dt" idx="11"/>
          </p:nvPr>
        </p:nvSpPr>
        <p:spPr/>
        <p:txBody>
          <a:bodyPr/>
          <a:lstStyle/>
          <a:p>
            <a:fld id="{5FA33F57-8E39-4753-8A66-DAC1BDA05AE8}" type="datetime1">
              <a:rPr lang="en-US" smtClean="0"/>
              <a:t>5/5/2025</a:t>
            </a:fld>
            <a:endParaRPr lang="en-US"/>
          </a:p>
        </p:txBody>
      </p:sp>
    </p:spTree>
    <p:extLst>
      <p:ext uri="{BB962C8B-B14F-4D97-AF65-F5344CB8AC3E}">
        <p14:creationId xmlns:p14="http://schemas.microsoft.com/office/powerpoint/2010/main" val="2897076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the vote is favorable in the house in which the bill was introduced, it has passed its second reading and moves to its third and final reading.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After a bill passes its third reading in the house in which it was introduced, it is sent to the other house where it goes through the exact same process (referred to committee,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After a bill passes both houses, it is enrolled. The Governor may sign the bill into law or veto it. Both houses must have 3/5 vote to override the veto. Once it becomes a law, it is published.</a:t>
            </a:r>
          </a:p>
          <a:p>
            <a:endParaRPr lang="en-US" dirty="0"/>
          </a:p>
        </p:txBody>
      </p:sp>
      <p:sp>
        <p:nvSpPr>
          <p:cNvPr id="4" name="Slide Number Placeholder 3"/>
          <p:cNvSpPr>
            <a:spLocks noGrp="1"/>
          </p:cNvSpPr>
          <p:nvPr>
            <p:ph type="sldNum" sz="quarter" idx="10"/>
          </p:nvPr>
        </p:nvSpPr>
        <p:spPr/>
        <p:txBody>
          <a:bodyPr/>
          <a:lstStyle/>
          <a:p>
            <a:pPr>
              <a:defRPr/>
            </a:pPr>
            <a:fld id="{D8B31C49-64C3-4950-AB6F-148102D1BD64}" type="slidenum">
              <a:rPr lang="en-US" smtClean="0"/>
              <a:t>18</a:t>
            </a:fld>
            <a:endParaRPr lang="en-US"/>
          </a:p>
        </p:txBody>
      </p:sp>
      <p:sp>
        <p:nvSpPr>
          <p:cNvPr id="5" name="Date Placeholder 4"/>
          <p:cNvSpPr>
            <a:spLocks noGrp="1"/>
          </p:cNvSpPr>
          <p:nvPr>
            <p:ph type="dt" idx="11"/>
          </p:nvPr>
        </p:nvSpPr>
        <p:spPr/>
        <p:txBody>
          <a:bodyPr/>
          <a:lstStyle/>
          <a:p>
            <a:fld id="{5FA33F57-8E39-4753-8A66-DAC1BDA05AE8}" type="datetime1">
              <a:rPr lang="en-US" smtClean="0"/>
              <a:t>5/5/2025</a:t>
            </a:fld>
            <a:endParaRPr lang="en-US"/>
          </a:p>
        </p:txBody>
      </p:sp>
    </p:spTree>
    <p:extLst>
      <p:ext uri="{BB962C8B-B14F-4D97-AF65-F5344CB8AC3E}">
        <p14:creationId xmlns:p14="http://schemas.microsoft.com/office/powerpoint/2010/main" val="788053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1DD821-730A-4E2F-9303-8C376A611E88}" type="slidenum">
              <a:rPr lang="en-US" smtClean="0"/>
              <a:t>19</a:t>
            </a:fld>
            <a:endParaRPr lang="en-US"/>
          </a:p>
        </p:txBody>
      </p:sp>
    </p:spTree>
    <p:extLst>
      <p:ext uri="{BB962C8B-B14F-4D97-AF65-F5344CB8AC3E}">
        <p14:creationId xmlns:p14="http://schemas.microsoft.com/office/powerpoint/2010/main" val="1435088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200" dirty="0"/>
              <a:t>Successfully navigating a bill through both chambers of the NC State legislature is challenging and requires strategic thought about who the appropriate sponsors and co-sponsors of the bill are.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Sponsorship should be sought out based on what committees the bill will have to successfully pass out of before coming to the floor for a full vote and who sits on those committees.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Cover all Dem vs All Rep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dirty="0"/>
              <a:t>RULE 59. </a:t>
            </a:r>
            <a:r>
              <a:rPr lang="en-US" dirty="0" err="1"/>
              <a:t>Cosponsorship</a:t>
            </a:r>
            <a:r>
              <a:rPr lang="en-US" dirty="0"/>
              <a:t> of Bills and Resolutions, Removal of Sponsorship. – (a)</a:t>
            </a:r>
          </a:p>
          <a:p>
            <a:r>
              <a:rPr lang="en-US" dirty="0"/>
              <a:t>39 Except by leave of the primary sponsor, or as provided in subsection (d) of this rule, no member</a:t>
            </a:r>
          </a:p>
          <a:p>
            <a:r>
              <a:rPr lang="en-US" dirty="0"/>
              <a:t>40 may be listed as an additional primary sponsor on a bill after the bill has been filed. Except as</a:t>
            </a:r>
          </a:p>
          <a:p>
            <a:r>
              <a:rPr lang="en-US" dirty="0"/>
              <a:t>41 provided in subsection (d) of this rule, any member not listed as a preprinted cosponsor on the</a:t>
            </a:r>
          </a:p>
          <a:p>
            <a:r>
              <a:rPr lang="en-US" dirty="0"/>
              <a:t>42 computer-generated draft edition who wishes to cosponsor a bill or resolution which has been</a:t>
            </a:r>
          </a:p>
          <a:p>
            <a:r>
              <a:rPr lang="en-US" dirty="0"/>
              <a:t>43 introduced may do so by 5:00 P.M. of the calendar day following the adjournment of the session</a:t>
            </a:r>
          </a:p>
          <a:p>
            <a:r>
              <a:rPr lang="en-US" dirty="0"/>
              <a:t>44 during which such bill or resolution was first read and referred, but only electronically under</a:t>
            </a:r>
          </a:p>
          <a:p>
            <a:r>
              <a:rPr lang="en-US" dirty="0"/>
              <a:t>45 procedures approved by the Principal Clerk.</a:t>
            </a:r>
          </a:p>
          <a:p>
            <a:r>
              <a:rPr lang="en-US" dirty="0"/>
              <a:t>46 (b) Members wishing to cosponsor legislation prior to preparation of the draft</a:t>
            </a:r>
          </a:p>
          <a:p>
            <a:r>
              <a:rPr lang="en-US" dirty="0"/>
              <a:t>47 should indicate such to the drafter at the time the bill is requested and before filing the bill with</a:t>
            </a:r>
          </a:p>
          <a:p>
            <a:r>
              <a:rPr lang="en-US" dirty="0"/>
              <a:t>48 the Principal Clerk's office. The names of the members who are the primary sponsors shall be</a:t>
            </a:r>
          </a:p>
          <a:p>
            <a:r>
              <a:rPr lang="en-US" dirty="0"/>
              <a:t>49 listed in the order requested by them, followed by the words (Primary Sponsors); and the</a:t>
            </a:r>
          </a:p>
          <a:p>
            <a:r>
              <a:rPr lang="en-US" dirty="0"/>
              <a:t>50 remaining names of such members cosponsoring shall follow on the draft edition and first edition.</a:t>
            </a:r>
          </a:p>
          <a:p>
            <a:r>
              <a:rPr lang="en-US" dirty="0"/>
              <a:t>51 No more than four members may be listed as primary sponsors. Names of persons cosponsoring </a:t>
            </a:r>
          </a:p>
          <a:p>
            <a:r>
              <a:rPr lang="en-US" dirty="0"/>
              <a:t>General Assembly Of North Carolina Session 2019</a:t>
            </a:r>
          </a:p>
          <a:p>
            <a:r>
              <a:rPr lang="en-US" dirty="0"/>
              <a:t>Page 26 House Resolution 16</a:t>
            </a:r>
          </a:p>
          <a:p>
            <a:r>
              <a:rPr lang="en-US" dirty="0"/>
              <a:t>1 bills thereafter under subsection (a) of this rule do not appear on subsequent editions but shall be</a:t>
            </a:r>
          </a:p>
          <a:p>
            <a:r>
              <a:rPr lang="en-US" dirty="0"/>
              <a:t>2 listed in the bill status system as cosponsors</a:t>
            </a:r>
          </a:p>
        </p:txBody>
      </p:sp>
      <p:sp>
        <p:nvSpPr>
          <p:cNvPr id="4" name="Slide Number Placeholder 3"/>
          <p:cNvSpPr>
            <a:spLocks noGrp="1"/>
          </p:cNvSpPr>
          <p:nvPr>
            <p:ph type="sldNum" sz="quarter" idx="10"/>
          </p:nvPr>
        </p:nvSpPr>
        <p:spPr/>
        <p:txBody>
          <a:bodyPr/>
          <a:lstStyle/>
          <a:p>
            <a:pPr>
              <a:defRPr/>
            </a:pPr>
            <a:fld id="{D8B31C49-64C3-4950-AB6F-148102D1BD64}" type="slidenum">
              <a:rPr lang="en-US" smtClean="0"/>
              <a:t>20</a:t>
            </a:fld>
            <a:endParaRPr lang="en-US"/>
          </a:p>
        </p:txBody>
      </p:sp>
      <p:sp>
        <p:nvSpPr>
          <p:cNvPr id="5" name="Date Placeholder 4"/>
          <p:cNvSpPr>
            <a:spLocks noGrp="1"/>
          </p:cNvSpPr>
          <p:nvPr>
            <p:ph type="dt" idx="11"/>
          </p:nvPr>
        </p:nvSpPr>
        <p:spPr/>
        <p:txBody>
          <a:bodyPr/>
          <a:lstStyle/>
          <a:p>
            <a:fld id="{5FA33F57-8E39-4753-8A66-DAC1BDA05AE8}" type="datetime1">
              <a:rPr lang="en-US" smtClean="0"/>
              <a:t>5/5/2025</a:t>
            </a:fld>
            <a:endParaRPr lang="en-US"/>
          </a:p>
        </p:txBody>
      </p:sp>
    </p:spTree>
    <p:extLst>
      <p:ext uri="{BB962C8B-B14F-4D97-AF65-F5344CB8AC3E}">
        <p14:creationId xmlns:p14="http://schemas.microsoft.com/office/powerpoint/2010/main" val="1360555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1B235-8FB0-5F0C-D801-B33A2AAF8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30F84-DF9A-D6CB-95EA-6C25CE1EC24D}"/>
              </a:ext>
            </a:extLst>
          </p:cNvPr>
          <p:cNvSpPr>
            <a:spLocks noGrp="1" noRot="1" noChangeAspect="1"/>
          </p:cNvSpPr>
          <p:nvPr>
            <p:ph type="sldImg"/>
          </p:nvPr>
        </p:nvSpPr>
        <p:spPr>
          <a:xfrm>
            <a:off x="1414463" y="1162050"/>
            <a:ext cx="4181475" cy="3136900"/>
          </a:xfrm>
        </p:spPr>
      </p:sp>
      <p:sp>
        <p:nvSpPr>
          <p:cNvPr id="3" name="Notes Placeholder 2">
            <a:extLst>
              <a:ext uri="{FF2B5EF4-FFF2-40B4-BE49-F238E27FC236}">
                <a16:creationId xmlns:a16="http://schemas.microsoft.com/office/drawing/2014/main" id="{825F3368-CADF-9369-3792-CF15B7E66BD2}"/>
              </a:ext>
            </a:extLst>
          </p:cNvPr>
          <p:cNvSpPr>
            <a:spLocks noGrp="1"/>
          </p:cNvSpPr>
          <p:nvPr>
            <p:ph type="body" idx="1"/>
          </p:nvPr>
        </p:nvSpPr>
        <p:spPr/>
        <p:txBody>
          <a:bodyPr/>
          <a:lstStyle/>
          <a:p>
            <a:r>
              <a:rPr lang="en-US" sz="1200" dirty="0"/>
              <a:t>Successfully navigating a bill through both chambers of the NC State legislature is challenging and requires strategic thought about who the appropriate sponsors and co-sponsors of the bill are.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Sponsorship should be sought out based on what committees the bill will have to successfully pass out of before coming to the floor for a full vote and who sits on those committees.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Cover all Dem vs All Rep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dirty="0"/>
              <a:t>RULE 59. </a:t>
            </a:r>
            <a:r>
              <a:rPr lang="en-US" dirty="0" err="1"/>
              <a:t>Cosponsorship</a:t>
            </a:r>
            <a:r>
              <a:rPr lang="en-US" dirty="0"/>
              <a:t> of Bills and Resolutions, Removal of Sponsorship. – (a)</a:t>
            </a:r>
          </a:p>
          <a:p>
            <a:r>
              <a:rPr lang="en-US" dirty="0"/>
              <a:t>39 Except by leave of the primary sponsor, or as provided in subsection (d) of this rule, no member</a:t>
            </a:r>
          </a:p>
          <a:p>
            <a:r>
              <a:rPr lang="en-US" dirty="0"/>
              <a:t>40 may be listed as an additional primary sponsor on a bill after the bill has been filed. Except as</a:t>
            </a:r>
          </a:p>
          <a:p>
            <a:r>
              <a:rPr lang="en-US" dirty="0"/>
              <a:t>41 provided in subsection (d) of this rule, any member not listed as a preprinted cosponsor on the</a:t>
            </a:r>
          </a:p>
          <a:p>
            <a:r>
              <a:rPr lang="en-US" dirty="0"/>
              <a:t>42 computer-generated draft edition who wishes to cosponsor a bill or resolution which has been</a:t>
            </a:r>
          </a:p>
          <a:p>
            <a:r>
              <a:rPr lang="en-US" dirty="0"/>
              <a:t>43 introduced may do so by 5:00 P.M. of the calendar day following the adjournment of the session</a:t>
            </a:r>
          </a:p>
          <a:p>
            <a:r>
              <a:rPr lang="en-US" dirty="0"/>
              <a:t>44 during which such bill or resolution was first read and referred, but only electronically under</a:t>
            </a:r>
          </a:p>
          <a:p>
            <a:r>
              <a:rPr lang="en-US" dirty="0"/>
              <a:t>45 procedures approved by the Principal Clerk.</a:t>
            </a:r>
          </a:p>
          <a:p>
            <a:r>
              <a:rPr lang="en-US" dirty="0"/>
              <a:t>46 (b) Members wishing to cosponsor legislation prior to preparation of the draft</a:t>
            </a:r>
          </a:p>
          <a:p>
            <a:r>
              <a:rPr lang="en-US" dirty="0"/>
              <a:t>47 should indicate such to the drafter at the time the bill is requested and before filing the bill with</a:t>
            </a:r>
          </a:p>
          <a:p>
            <a:r>
              <a:rPr lang="en-US" dirty="0"/>
              <a:t>48 the Principal Clerk's office. The names of the members who are the primary sponsors shall be</a:t>
            </a:r>
          </a:p>
          <a:p>
            <a:r>
              <a:rPr lang="en-US" dirty="0"/>
              <a:t>49 listed in the order requested by them, followed by the words (Primary Sponsors); and the</a:t>
            </a:r>
          </a:p>
          <a:p>
            <a:r>
              <a:rPr lang="en-US" dirty="0"/>
              <a:t>50 remaining names of such members cosponsoring shall follow on the draft edition and first edition.</a:t>
            </a:r>
          </a:p>
          <a:p>
            <a:r>
              <a:rPr lang="en-US" dirty="0"/>
              <a:t>51 No more than four members may be listed as primary sponsors. Names of persons cosponsoring </a:t>
            </a:r>
          </a:p>
          <a:p>
            <a:r>
              <a:rPr lang="en-US" dirty="0"/>
              <a:t>General Assembly Of North Carolina Session 2019</a:t>
            </a:r>
          </a:p>
          <a:p>
            <a:r>
              <a:rPr lang="en-US" dirty="0"/>
              <a:t>Page 26 House Resolution 16</a:t>
            </a:r>
          </a:p>
          <a:p>
            <a:r>
              <a:rPr lang="en-US" dirty="0"/>
              <a:t>1 bills thereafter under subsection (a) of this rule do not appear on subsequent editions but shall be</a:t>
            </a:r>
          </a:p>
          <a:p>
            <a:r>
              <a:rPr lang="en-US" dirty="0"/>
              <a:t>2 listed in the bill status system as cosponsors</a:t>
            </a:r>
          </a:p>
        </p:txBody>
      </p:sp>
      <p:sp>
        <p:nvSpPr>
          <p:cNvPr id="4" name="Slide Number Placeholder 3">
            <a:extLst>
              <a:ext uri="{FF2B5EF4-FFF2-40B4-BE49-F238E27FC236}">
                <a16:creationId xmlns:a16="http://schemas.microsoft.com/office/drawing/2014/main" id="{5296A316-59DD-62BB-3106-E75F9584D364}"/>
              </a:ext>
            </a:extLst>
          </p:cNvPr>
          <p:cNvSpPr>
            <a:spLocks noGrp="1"/>
          </p:cNvSpPr>
          <p:nvPr>
            <p:ph type="sldNum" sz="quarter" idx="10"/>
          </p:nvPr>
        </p:nvSpPr>
        <p:spPr/>
        <p:txBody>
          <a:bodyPr/>
          <a:lstStyle/>
          <a:p>
            <a:pPr>
              <a:defRPr/>
            </a:pPr>
            <a:fld id="{D8B31C49-64C3-4950-AB6F-148102D1BD64}" type="slidenum">
              <a:rPr lang="en-US" smtClean="0"/>
              <a:t>21</a:t>
            </a:fld>
            <a:endParaRPr lang="en-US"/>
          </a:p>
        </p:txBody>
      </p:sp>
      <p:sp>
        <p:nvSpPr>
          <p:cNvPr id="5" name="Date Placeholder 4">
            <a:extLst>
              <a:ext uri="{FF2B5EF4-FFF2-40B4-BE49-F238E27FC236}">
                <a16:creationId xmlns:a16="http://schemas.microsoft.com/office/drawing/2014/main" id="{54DB042D-1823-7D6A-5514-C7AB7707E112}"/>
              </a:ext>
            </a:extLst>
          </p:cNvPr>
          <p:cNvSpPr>
            <a:spLocks noGrp="1"/>
          </p:cNvSpPr>
          <p:nvPr>
            <p:ph type="dt" idx="11"/>
          </p:nvPr>
        </p:nvSpPr>
        <p:spPr/>
        <p:txBody>
          <a:bodyPr/>
          <a:lstStyle/>
          <a:p>
            <a:fld id="{5FA33F57-8E39-4753-8A66-DAC1BDA05AE8}" type="datetime1">
              <a:rPr lang="en-US" smtClean="0"/>
              <a:t>5/5/2025</a:t>
            </a:fld>
            <a:endParaRPr lang="en-US"/>
          </a:p>
        </p:txBody>
      </p:sp>
    </p:spTree>
    <p:extLst>
      <p:ext uri="{BB962C8B-B14F-4D97-AF65-F5344CB8AC3E}">
        <p14:creationId xmlns:p14="http://schemas.microsoft.com/office/powerpoint/2010/main" val="1375814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B31C49-64C3-4950-AB6F-148102D1BD64}" type="slidenum">
              <a:rPr lang="en-US" smtClean="0"/>
              <a:t>22</a:t>
            </a:fld>
            <a:endParaRPr lang="en-US"/>
          </a:p>
        </p:txBody>
      </p:sp>
      <p:sp>
        <p:nvSpPr>
          <p:cNvPr id="5" name="Date Placeholder 4"/>
          <p:cNvSpPr>
            <a:spLocks noGrp="1"/>
          </p:cNvSpPr>
          <p:nvPr>
            <p:ph type="dt" idx="11"/>
          </p:nvPr>
        </p:nvSpPr>
        <p:spPr/>
        <p:txBody>
          <a:bodyPr/>
          <a:lstStyle/>
          <a:p>
            <a:fld id="{8FFAE868-2F99-4D2F-BC96-39B8204AF416}" type="datetime1">
              <a:rPr lang="en-US" smtClean="0"/>
              <a:t>5/5/2025</a:t>
            </a:fld>
            <a:endParaRPr lang="en-US"/>
          </a:p>
        </p:txBody>
      </p:sp>
    </p:spTree>
    <p:extLst>
      <p:ext uri="{BB962C8B-B14F-4D97-AF65-F5344CB8AC3E}">
        <p14:creationId xmlns:p14="http://schemas.microsoft.com/office/powerpoint/2010/main" val="1240617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B31C49-64C3-4950-AB6F-148102D1BD64}" type="slidenum">
              <a:rPr lang="en-US" smtClean="0"/>
              <a:t>2</a:t>
            </a:fld>
            <a:endParaRPr lang="en-US"/>
          </a:p>
        </p:txBody>
      </p:sp>
      <p:sp>
        <p:nvSpPr>
          <p:cNvPr id="5" name="Date Placeholder 4"/>
          <p:cNvSpPr>
            <a:spLocks noGrp="1"/>
          </p:cNvSpPr>
          <p:nvPr>
            <p:ph type="dt" idx="11"/>
          </p:nvPr>
        </p:nvSpPr>
        <p:spPr/>
        <p:txBody>
          <a:bodyPr/>
          <a:lstStyle/>
          <a:p>
            <a:fld id="{F8C970E4-8464-4B0A-A2D6-0E5150FE6915}" type="datetime1">
              <a:rPr lang="en-US" smtClean="0"/>
              <a:t>5/5/2025</a:t>
            </a:fld>
            <a:endParaRPr lang="en-US"/>
          </a:p>
        </p:txBody>
      </p:sp>
    </p:spTree>
    <p:extLst>
      <p:ext uri="{BB962C8B-B14F-4D97-AF65-F5344CB8AC3E}">
        <p14:creationId xmlns:p14="http://schemas.microsoft.com/office/powerpoint/2010/main" val="3283503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B31C49-64C3-4950-AB6F-148102D1BD64}" type="slidenum">
              <a:rPr lang="en-US" smtClean="0"/>
              <a:t>3</a:t>
            </a:fld>
            <a:endParaRPr lang="en-US"/>
          </a:p>
        </p:txBody>
      </p:sp>
      <p:sp>
        <p:nvSpPr>
          <p:cNvPr id="5" name="Date Placeholder 4"/>
          <p:cNvSpPr>
            <a:spLocks noGrp="1"/>
          </p:cNvSpPr>
          <p:nvPr>
            <p:ph type="dt" idx="11"/>
          </p:nvPr>
        </p:nvSpPr>
        <p:spPr/>
        <p:txBody>
          <a:bodyPr/>
          <a:lstStyle/>
          <a:p>
            <a:fld id="{B922CB13-3E1C-4513-BB21-63D854AE07A0}" type="datetime1">
              <a:rPr lang="en-US" smtClean="0"/>
              <a:t>5/5/2025</a:t>
            </a:fld>
            <a:endParaRPr lang="en-US"/>
          </a:p>
        </p:txBody>
      </p:sp>
    </p:spTree>
    <p:extLst>
      <p:ext uri="{BB962C8B-B14F-4D97-AF65-F5344CB8AC3E}">
        <p14:creationId xmlns:p14="http://schemas.microsoft.com/office/powerpoint/2010/main" val="1255000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B31C49-64C3-4950-AB6F-148102D1BD64}" type="slidenum">
              <a:rPr lang="en-US" smtClean="0"/>
              <a:t>4</a:t>
            </a:fld>
            <a:endParaRPr lang="en-US"/>
          </a:p>
        </p:txBody>
      </p:sp>
      <p:sp>
        <p:nvSpPr>
          <p:cNvPr id="5" name="Date Placeholder 4"/>
          <p:cNvSpPr>
            <a:spLocks noGrp="1"/>
          </p:cNvSpPr>
          <p:nvPr>
            <p:ph type="dt" idx="11"/>
          </p:nvPr>
        </p:nvSpPr>
        <p:spPr/>
        <p:txBody>
          <a:bodyPr/>
          <a:lstStyle/>
          <a:p>
            <a:fld id="{857C08E2-3F09-4DB5-8EAE-B32918A7A2CF}" type="datetime1">
              <a:rPr lang="en-US" smtClean="0"/>
              <a:t>5/5/2025</a:t>
            </a:fld>
            <a:endParaRPr lang="en-US"/>
          </a:p>
        </p:txBody>
      </p:sp>
    </p:spTree>
    <p:extLst>
      <p:ext uri="{BB962C8B-B14F-4D97-AF65-F5344CB8AC3E}">
        <p14:creationId xmlns:p14="http://schemas.microsoft.com/office/powerpoint/2010/main" val="246278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B31C49-64C3-4950-AB6F-148102D1BD64}" type="slidenum">
              <a:rPr lang="en-US" smtClean="0"/>
              <a:t>5</a:t>
            </a:fld>
            <a:endParaRPr lang="en-US"/>
          </a:p>
        </p:txBody>
      </p:sp>
      <p:sp>
        <p:nvSpPr>
          <p:cNvPr id="5" name="Date Placeholder 4"/>
          <p:cNvSpPr>
            <a:spLocks noGrp="1"/>
          </p:cNvSpPr>
          <p:nvPr>
            <p:ph type="dt" idx="11"/>
          </p:nvPr>
        </p:nvSpPr>
        <p:spPr/>
        <p:txBody>
          <a:bodyPr/>
          <a:lstStyle/>
          <a:p>
            <a:fld id="{D0AA5DEE-C356-4A11-B5E4-E95A2FA972EC}" type="datetime1">
              <a:rPr lang="en-US" smtClean="0"/>
              <a:t>5/5/2025</a:t>
            </a:fld>
            <a:endParaRPr lang="en-US"/>
          </a:p>
        </p:txBody>
      </p:sp>
    </p:spTree>
    <p:extLst>
      <p:ext uri="{BB962C8B-B14F-4D97-AF65-F5344CB8AC3E}">
        <p14:creationId xmlns:p14="http://schemas.microsoft.com/office/powerpoint/2010/main" val="2740781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398B39AF-3FEA-4FDE-A113-7EE64D325BF1}"/>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6E402F78-3095-4E65-B2A6-5F7CCE66D86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dirty="0">
              <a:latin typeface="Arial" panose="020B0604020202020204" pitchFamily="34" charset="0"/>
              <a:cs typeface="Arial" panose="020B0604020202020204" pitchFamily="34" charset="0"/>
            </a:endParaRPr>
          </a:p>
        </p:txBody>
      </p:sp>
      <p:sp>
        <p:nvSpPr>
          <p:cNvPr id="24580" name="Slide Number Placeholder 3">
            <a:extLst>
              <a:ext uri="{FF2B5EF4-FFF2-40B4-BE49-F238E27FC236}">
                <a16:creationId xmlns:a16="http://schemas.microsoft.com/office/drawing/2014/main" id="{B330DD1A-FB26-4A14-9C04-8B525203C24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b="1">
                <a:solidFill>
                  <a:schemeClr val="tx1"/>
                </a:solidFill>
                <a:latin typeface="Arial" panose="020B0604020202020204" pitchFamily="34" charset="0"/>
                <a:cs typeface="Arial" panose="020B0604020202020204" pitchFamily="34" charset="0"/>
              </a:defRPr>
            </a:lvl1pPr>
            <a:lvl2pPr marL="742950" indent="-285750" defTabSz="931863">
              <a:defRPr sz="3200" b="1">
                <a:solidFill>
                  <a:schemeClr val="tx1"/>
                </a:solidFill>
                <a:latin typeface="Arial" panose="020B0604020202020204" pitchFamily="34" charset="0"/>
                <a:cs typeface="Arial" panose="020B0604020202020204" pitchFamily="34" charset="0"/>
              </a:defRPr>
            </a:lvl2pPr>
            <a:lvl3pPr marL="1143000" indent="-228600" defTabSz="931863">
              <a:defRPr sz="3200" b="1">
                <a:solidFill>
                  <a:schemeClr val="tx1"/>
                </a:solidFill>
                <a:latin typeface="Arial" panose="020B0604020202020204" pitchFamily="34" charset="0"/>
                <a:cs typeface="Arial" panose="020B0604020202020204" pitchFamily="34" charset="0"/>
              </a:defRPr>
            </a:lvl3pPr>
            <a:lvl4pPr marL="1600200" indent="-228600" defTabSz="931863">
              <a:defRPr sz="3200" b="1">
                <a:solidFill>
                  <a:schemeClr val="tx1"/>
                </a:solidFill>
                <a:latin typeface="Arial" panose="020B0604020202020204" pitchFamily="34" charset="0"/>
                <a:cs typeface="Arial" panose="020B0604020202020204" pitchFamily="34" charset="0"/>
              </a:defRPr>
            </a:lvl4pPr>
            <a:lvl5pPr marL="2057400" indent="-228600" defTabSz="931863">
              <a:defRPr sz="3200" b="1">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sz="3200" b="1">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sz="3200" b="1">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sz="3200" b="1">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sz="3200" b="1">
                <a:solidFill>
                  <a:schemeClr val="tx1"/>
                </a:solidFill>
                <a:latin typeface="Arial" panose="020B0604020202020204" pitchFamily="34" charset="0"/>
                <a:cs typeface="Arial" panose="020B0604020202020204" pitchFamily="34" charset="0"/>
              </a:defRPr>
            </a:lvl9pPr>
          </a:lstStyle>
          <a:p>
            <a:fld id="{69C8396D-78A9-427B-A482-DD73CB06837E}" type="slidenum">
              <a:rPr lang="en-US" altLang="en-US" sz="1200" b="0"/>
              <a:pPr/>
              <a:t>6</a:t>
            </a:fld>
            <a:endParaRPr lang="en-US" altLang="en-US" sz="1200" b="0"/>
          </a:p>
        </p:txBody>
      </p:sp>
    </p:spTree>
    <p:extLst>
      <p:ext uri="{BB962C8B-B14F-4D97-AF65-F5344CB8AC3E}">
        <p14:creationId xmlns:p14="http://schemas.microsoft.com/office/powerpoint/2010/main" val="1124988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B31C49-64C3-4950-AB6F-148102D1BD64}" type="slidenum">
              <a:rPr lang="en-US" smtClean="0"/>
              <a:t>7</a:t>
            </a:fld>
            <a:endParaRPr lang="en-US"/>
          </a:p>
        </p:txBody>
      </p:sp>
      <p:sp>
        <p:nvSpPr>
          <p:cNvPr id="5" name="Date Placeholder 4"/>
          <p:cNvSpPr>
            <a:spLocks noGrp="1"/>
          </p:cNvSpPr>
          <p:nvPr>
            <p:ph type="dt" idx="11"/>
          </p:nvPr>
        </p:nvSpPr>
        <p:spPr/>
        <p:txBody>
          <a:bodyPr/>
          <a:lstStyle/>
          <a:p>
            <a:fld id="{0F676A2F-CD3E-48E0-999F-AA6CB75AE1E5}" type="datetime1">
              <a:rPr lang="en-US" smtClean="0"/>
              <a:t>5/5/2025</a:t>
            </a:fld>
            <a:endParaRPr lang="en-US"/>
          </a:p>
        </p:txBody>
      </p:sp>
    </p:spTree>
    <p:extLst>
      <p:ext uri="{BB962C8B-B14F-4D97-AF65-F5344CB8AC3E}">
        <p14:creationId xmlns:p14="http://schemas.microsoft.com/office/powerpoint/2010/main" val="1238766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809064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B31C49-64C3-4950-AB6F-148102D1BD64}" type="slidenum">
              <a:rPr lang="en-US" smtClean="0"/>
              <a:t>13</a:t>
            </a:fld>
            <a:endParaRPr lang="en-US"/>
          </a:p>
        </p:txBody>
      </p:sp>
      <p:sp>
        <p:nvSpPr>
          <p:cNvPr id="5" name="Date Placeholder 4"/>
          <p:cNvSpPr>
            <a:spLocks noGrp="1"/>
          </p:cNvSpPr>
          <p:nvPr>
            <p:ph type="dt" idx="11"/>
          </p:nvPr>
        </p:nvSpPr>
        <p:spPr/>
        <p:txBody>
          <a:bodyPr/>
          <a:lstStyle/>
          <a:p>
            <a:fld id="{1EBDB9A9-01C7-401D-A565-8BA5A6AF60E1}" type="datetime1">
              <a:rPr lang="en-US" smtClean="0"/>
              <a:t>5/5/2025</a:t>
            </a:fld>
            <a:endParaRPr lang="en-US"/>
          </a:p>
        </p:txBody>
      </p:sp>
    </p:spTree>
    <p:extLst>
      <p:ext uri="{BB962C8B-B14F-4D97-AF65-F5344CB8AC3E}">
        <p14:creationId xmlns:p14="http://schemas.microsoft.com/office/powerpoint/2010/main" val="2401726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3/22/2018</a:t>
            </a:r>
          </a:p>
        </p:txBody>
      </p:sp>
      <p:sp>
        <p:nvSpPr>
          <p:cNvPr id="5" name="Footer Placeholder 4"/>
          <p:cNvSpPr>
            <a:spLocks noGrp="1"/>
          </p:cNvSpPr>
          <p:nvPr>
            <p:ph type="ftr" sz="quarter" idx="11"/>
          </p:nvPr>
        </p:nvSpPr>
        <p:spPr/>
        <p:txBody>
          <a:bodyPr/>
          <a:lstStyle/>
          <a:p>
            <a:r>
              <a:rPr lang="en-US"/>
              <a:t>Provided by Charmaine Fuller Cooper, MPA – Associate State Director for Advocacy</a:t>
            </a:r>
          </a:p>
        </p:txBody>
      </p:sp>
      <p:sp>
        <p:nvSpPr>
          <p:cNvPr id="6" name="Slide Number Placeholder 5"/>
          <p:cNvSpPr>
            <a:spLocks noGrp="1"/>
          </p:cNvSpPr>
          <p:nvPr>
            <p:ph type="sldNum" sz="quarter" idx="12"/>
          </p:nvPr>
        </p:nvSpPr>
        <p:spPr/>
        <p:txBody>
          <a:bodyPr/>
          <a:lstStyle/>
          <a:p>
            <a:fld id="{7F0AC7EF-8198-4E2A-B7C4-2A7D41C94D75}" type="slidenum">
              <a:rPr lang="en-US" smtClean="0"/>
              <a:t>‹#›</a:t>
            </a:fld>
            <a:endParaRPr lang="en-US"/>
          </a:p>
        </p:txBody>
      </p:sp>
    </p:spTree>
    <p:extLst>
      <p:ext uri="{BB962C8B-B14F-4D97-AF65-F5344CB8AC3E}">
        <p14:creationId xmlns:p14="http://schemas.microsoft.com/office/powerpoint/2010/main" val="4236516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3/22/2018</a:t>
            </a:r>
          </a:p>
        </p:txBody>
      </p:sp>
      <p:sp>
        <p:nvSpPr>
          <p:cNvPr id="5" name="Footer Placeholder 4"/>
          <p:cNvSpPr>
            <a:spLocks noGrp="1"/>
          </p:cNvSpPr>
          <p:nvPr>
            <p:ph type="ftr" sz="quarter" idx="11"/>
          </p:nvPr>
        </p:nvSpPr>
        <p:spPr/>
        <p:txBody>
          <a:bodyPr/>
          <a:lstStyle/>
          <a:p>
            <a:r>
              <a:rPr lang="en-US"/>
              <a:t>Provided by Charmaine Fuller Cooper, MPA – Associate State Director for Advocacy</a:t>
            </a:r>
          </a:p>
        </p:txBody>
      </p:sp>
      <p:sp>
        <p:nvSpPr>
          <p:cNvPr id="6" name="Slide Number Placeholder 5"/>
          <p:cNvSpPr>
            <a:spLocks noGrp="1"/>
          </p:cNvSpPr>
          <p:nvPr>
            <p:ph type="sldNum" sz="quarter" idx="12"/>
          </p:nvPr>
        </p:nvSpPr>
        <p:spPr/>
        <p:txBody>
          <a:bodyPr/>
          <a:lstStyle/>
          <a:p>
            <a:fld id="{7F0AC7EF-8198-4E2A-B7C4-2A7D41C94D75}" type="slidenum">
              <a:rPr lang="en-US" smtClean="0"/>
              <a:t>‹#›</a:t>
            </a:fld>
            <a:endParaRPr lang="en-US"/>
          </a:p>
        </p:txBody>
      </p:sp>
    </p:spTree>
    <p:extLst>
      <p:ext uri="{BB962C8B-B14F-4D97-AF65-F5344CB8AC3E}">
        <p14:creationId xmlns:p14="http://schemas.microsoft.com/office/powerpoint/2010/main" val="1801904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3/22/2018</a:t>
            </a:r>
          </a:p>
        </p:txBody>
      </p:sp>
      <p:sp>
        <p:nvSpPr>
          <p:cNvPr id="5" name="Footer Placeholder 4"/>
          <p:cNvSpPr>
            <a:spLocks noGrp="1"/>
          </p:cNvSpPr>
          <p:nvPr>
            <p:ph type="ftr" sz="quarter" idx="11"/>
          </p:nvPr>
        </p:nvSpPr>
        <p:spPr/>
        <p:txBody>
          <a:bodyPr/>
          <a:lstStyle/>
          <a:p>
            <a:r>
              <a:rPr lang="en-US"/>
              <a:t>Provided by Charmaine Fuller Cooper, MPA – Associate State Director for Advocacy</a:t>
            </a:r>
          </a:p>
        </p:txBody>
      </p:sp>
      <p:sp>
        <p:nvSpPr>
          <p:cNvPr id="6" name="Slide Number Placeholder 5"/>
          <p:cNvSpPr>
            <a:spLocks noGrp="1"/>
          </p:cNvSpPr>
          <p:nvPr>
            <p:ph type="sldNum" sz="quarter" idx="12"/>
          </p:nvPr>
        </p:nvSpPr>
        <p:spPr/>
        <p:txBody>
          <a:bodyPr/>
          <a:lstStyle/>
          <a:p>
            <a:fld id="{7F0AC7EF-8198-4E2A-B7C4-2A7D41C94D75}" type="slidenum">
              <a:rPr lang="en-US" smtClean="0"/>
              <a:t>‹#›</a:t>
            </a:fld>
            <a:endParaRPr lang="en-US"/>
          </a:p>
        </p:txBody>
      </p:sp>
    </p:spTree>
    <p:extLst>
      <p:ext uri="{BB962C8B-B14F-4D97-AF65-F5344CB8AC3E}">
        <p14:creationId xmlns:p14="http://schemas.microsoft.com/office/powerpoint/2010/main" val="1866000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31F5CD2C-21FE-4D79-8452-D347119A8D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43800" y="5410200"/>
            <a:ext cx="11811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676400" y="75640"/>
            <a:ext cx="7391400" cy="991721"/>
          </a:xfrm>
        </p:spPr>
        <p:txBody>
          <a:bodyPr/>
          <a:lstStyle>
            <a:lvl1pPr>
              <a:defRPr sz="4400">
                <a:latin typeface="+mj-lt"/>
              </a:defRPr>
            </a:lvl1pPr>
          </a:lstStyle>
          <a:p>
            <a:r>
              <a:rPr lang="en-US" dirty="0"/>
              <a:t>Click to edit Master title style</a:t>
            </a:r>
          </a:p>
        </p:txBody>
      </p:sp>
      <p:sp>
        <p:nvSpPr>
          <p:cNvPr id="3" name="Table Placeholder 2"/>
          <p:cNvSpPr>
            <a:spLocks noGrp="1"/>
          </p:cNvSpPr>
          <p:nvPr>
            <p:ph type="tbl" idx="1"/>
          </p:nvPr>
        </p:nvSpPr>
        <p:spPr>
          <a:xfrm>
            <a:off x="1752600" y="1599640"/>
            <a:ext cx="6934200" cy="4724681"/>
          </a:xfrm>
        </p:spPr>
        <p:txBody>
          <a:bodyPr/>
          <a:lstStyle/>
          <a:p>
            <a:pPr lvl="0"/>
            <a:endParaRPr lang="en-US" noProof="0"/>
          </a:p>
        </p:txBody>
      </p:sp>
      <p:sp>
        <p:nvSpPr>
          <p:cNvPr id="5" name="Rectangle 5">
            <a:extLst>
              <a:ext uri="{FF2B5EF4-FFF2-40B4-BE49-F238E27FC236}">
                <a16:creationId xmlns:a16="http://schemas.microsoft.com/office/drawing/2014/main" id="{E875E733-62D5-4396-B0AA-50019EB51C0E}"/>
              </a:ext>
            </a:extLst>
          </p:cNvPr>
          <p:cNvSpPr>
            <a:spLocks noGrp="1" noChangeArrowheads="1"/>
          </p:cNvSpPr>
          <p:nvPr>
            <p:ph type="ftr" sz="quarter" idx="10"/>
          </p:nvPr>
        </p:nvSpPr>
        <p:spPr/>
        <p:txBody>
          <a:bodyPr/>
          <a:lstStyle>
            <a:lvl1pPr>
              <a:defRPr/>
            </a:lvl1pPr>
          </a:lstStyle>
          <a:p>
            <a:pPr>
              <a:defRPr/>
            </a:pPr>
            <a:r>
              <a:rPr lang="en-US"/>
              <a:t>Provided by Charmaine Fuller Cooper, MPA – Associate State Director for Advocacy</a:t>
            </a:r>
          </a:p>
        </p:txBody>
      </p:sp>
      <p:sp>
        <p:nvSpPr>
          <p:cNvPr id="6" name="Rectangle 6">
            <a:extLst>
              <a:ext uri="{FF2B5EF4-FFF2-40B4-BE49-F238E27FC236}">
                <a16:creationId xmlns:a16="http://schemas.microsoft.com/office/drawing/2014/main" id="{B582F74A-83D7-4D2C-AFBD-28DE9FD8ECD2}"/>
              </a:ext>
            </a:extLst>
          </p:cNvPr>
          <p:cNvSpPr>
            <a:spLocks noGrp="1" noChangeArrowheads="1"/>
          </p:cNvSpPr>
          <p:nvPr>
            <p:ph type="sldNum" sz="quarter" idx="11"/>
          </p:nvPr>
        </p:nvSpPr>
        <p:spPr/>
        <p:txBody>
          <a:bodyPr/>
          <a:lstStyle>
            <a:lvl1pPr>
              <a:defRPr smtClean="0"/>
            </a:lvl1pPr>
          </a:lstStyle>
          <a:p>
            <a:pPr>
              <a:defRPr/>
            </a:pPr>
            <a:fld id="{4601BD08-79FE-4A2B-A922-A38B2593A353}" type="slidenum">
              <a:rPr lang="en-US" altLang="en-US"/>
              <a:pPr>
                <a:defRPr/>
              </a:pPr>
              <a:t>‹#›</a:t>
            </a:fld>
            <a:endParaRPr lang="en-US" altLang="en-US"/>
          </a:p>
        </p:txBody>
      </p:sp>
    </p:spTree>
    <p:extLst>
      <p:ext uri="{BB962C8B-B14F-4D97-AF65-F5344CB8AC3E}">
        <p14:creationId xmlns:p14="http://schemas.microsoft.com/office/powerpoint/2010/main" val="3874391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3/22/2018</a:t>
            </a:r>
          </a:p>
        </p:txBody>
      </p:sp>
      <p:sp>
        <p:nvSpPr>
          <p:cNvPr id="5" name="Footer Placeholder 4"/>
          <p:cNvSpPr>
            <a:spLocks noGrp="1"/>
          </p:cNvSpPr>
          <p:nvPr>
            <p:ph type="ftr" sz="quarter" idx="11"/>
          </p:nvPr>
        </p:nvSpPr>
        <p:spPr/>
        <p:txBody>
          <a:bodyPr/>
          <a:lstStyle/>
          <a:p>
            <a:r>
              <a:rPr lang="en-US"/>
              <a:t>Provided by Charmaine Fuller Cooper, MPA – Associate State Director for Advocacy</a:t>
            </a:r>
          </a:p>
        </p:txBody>
      </p:sp>
      <p:sp>
        <p:nvSpPr>
          <p:cNvPr id="6" name="Slide Number Placeholder 5"/>
          <p:cNvSpPr>
            <a:spLocks noGrp="1"/>
          </p:cNvSpPr>
          <p:nvPr>
            <p:ph type="sldNum" sz="quarter" idx="12"/>
          </p:nvPr>
        </p:nvSpPr>
        <p:spPr/>
        <p:txBody>
          <a:bodyPr/>
          <a:lstStyle/>
          <a:p>
            <a:fld id="{7F0AC7EF-8198-4E2A-B7C4-2A7D41C94D75}" type="slidenum">
              <a:rPr lang="en-US" smtClean="0"/>
              <a:t>‹#›</a:t>
            </a:fld>
            <a:endParaRPr lang="en-US"/>
          </a:p>
        </p:txBody>
      </p:sp>
    </p:spTree>
    <p:extLst>
      <p:ext uri="{BB962C8B-B14F-4D97-AF65-F5344CB8AC3E}">
        <p14:creationId xmlns:p14="http://schemas.microsoft.com/office/powerpoint/2010/main" val="1842792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3/22/2018</a:t>
            </a:r>
          </a:p>
        </p:txBody>
      </p:sp>
      <p:sp>
        <p:nvSpPr>
          <p:cNvPr id="5" name="Footer Placeholder 4"/>
          <p:cNvSpPr>
            <a:spLocks noGrp="1"/>
          </p:cNvSpPr>
          <p:nvPr>
            <p:ph type="ftr" sz="quarter" idx="11"/>
          </p:nvPr>
        </p:nvSpPr>
        <p:spPr/>
        <p:txBody>
          <a:bodyPr/>
          <a:lstStyle/>
          <a:p>
            <a:r>
              <a:rPr lang="en-US"/>
              <a:t>Provided by Charmaine Fuller Cooper, MPA – Associate State Director for Advocacy</a:t>
            </a:r>
          </a:p>
        </p:txBody>
      </p:sp>
      <p:sp>
        <p:nvSpPr>
          <p:cNvPr id="6" name="Slide Number Placeholder 5"/>
          <p:cNvSpPr>
            <a:spLocks noGrp="1"/>
          </p:cNvSpPr>
          <p:nvPr>
            <p:ph type="sldNum" sz="quarter" idx="12"/>
          </p:nvPr>
        </p:nvSpPr>
        <p:spPr/>
        <p:txBody>
          <a:bodyPr/>
          <a:lstStyle/>
          <a:p>
            <a:fld id="{7F0AC7EF-8198-4E2A-B7C4-2A7D41C94D75}" type="slidenum">
              <a:rPr lang="en-US" smtClean="0"/>
              <a:t>‹#›</a:t>
            </a:fld>
            <a:endParaRPr lang="en-US"/>
          </a:p>
        </p:txBody>
      </p:sp>
    </p:spTree>
    <p:extLst>
      <p:ext uri="{BB962C8B-B14F-4D97-AF65-F5344CB8AC3E}">
        <p14:creationId xmlns:p14="http://schemas.microsoft.com/office/powerpoint/2010/main" val="2330536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3/22/2018</a:t>
            </a:r>
          </a:p>
        </p:txBody>
      </p:sp>
      <p:sp>
        <p:nvSpPr>
          <p:cNvPr id="6" name="Footer Placeholder 5"/>
          <p:cNvSpPr>
            <a:spLocks noGrp="1"/>
          </p:cNvSpPr>
          <p:nvPr>
            <p:ph type="ftr" sz="quarter" idx="11"/>
          </p:nvPr>
        </p:nvSpPr>
        <p:spPr/>
        <p:txBody>
          <a:bodyPr/>
          <a:lstStyle/>
          <a:p>
            <a:r>
              <a:rPr lang="en-US"/>
              <a:t>Provided by Charmaine Fuller Cooper, MPA – Associate State Director for Advocacy</a:t>
            </a:r>
          </a:p>
        </p:txBody>
      </p:sp>
      <p:sp>
        <p:nvSpPr>
          <p:cNvPr id="7" name="Slide Number Placeholder 6"/>
          <p:cNvSpPr>
            <a:spLocks noGrp="1"/>
          </p:cNvSpPr>
          <p:nvPr>
            <p:ph type="sldNum" sz="quarter" idx="12"/>
          </p:nvPr>
        </p:nvSpPr>
        <p:spPr/>
        <p:txBody>
          <a:bodyPr/>
          <a:lstStyle/>
          <a:p>
            <a:fld id="{7F0AC7EF-8198-4E2A-B7C4-2A7D41C94D75}" type="slidenum">
              <a:rPr lang="en-US" smtClean="0"/>
              <a:t>‹#›</a:t>
            </a:fld>
            <a:endParaRPr lang="en-US"/>
          </a:p>
        </p:txBody>
      </p:sp>
    </p:spTree>
    <p:extLst>
      <p:ext uri="{BB962C8B-B14F-4D97-AF65-F5344CB8AC3E}">
        <p14:creationId xmlns:p14="http://schemas.microsoft.com/office/powerpoint/2010/main" val="2653605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3/22/2018</a:t>
            </a:r>
          </a:p>
        </p:txBody>
      </p:sp>
      <p:sp>
        <p:nvSpPr>
          <p:cNvPr id="8" name="Footer Placeholder 7"/>
          <p:cNvSpPr>
            <a:spLocks noGrp="1"/>
          </p:cNvSpPr>
          <p:nvPr>
            <p:ph type="ftr" sz="quarter" idx="11"/>
          </p:nvPr>
        </p:nvSpPr>
        <p:spPr/>
        <p:txBody>
          <a:bodyPr/>
          <a:lstStyle/>
          <a:p>
            <a:r>
              <a:rPr lang="en-US"/>
              <a:t>Provided by Charmaine Fuller Cooper, MPA – Associate State Director for Advocacy</a:t>
            </a:r>
          </a:p>
        </p:txBody>
      </p:sp>
      <p:sp>
        <p:nvSpPr>
          <p:cNvPr id="9" name="Slide Number Placeholder 8"/>
          <p:cNvSpPr>
            <a:spLocks noGrp="1"/>
          </p:cNvSpPr>
          <p:nvPr>
            <p:ph type="sldNum" sz="quarter" idx="12"/>
          </p:nvPr>
        </p:nvSpPr>
        <p:spPr/>
        <p:txBody>
          <a:bodyPr/>
          <a:lstStyle/>
          <a:p>
            <a:fld id="{7F0AC7EF-8198-4E2A-B7C4-2A7D41C94D75}" type="slidenum">
              <a:rPr lang="en-US" smtClean="0"/>
              <a:t>‹#›</a:t>
            </a:fld>
            <a:endParaRPr lang="en-US"/>
          </a:p>
        </p:txBody>
      </p:sp>
    </p:spTree>
    <p:extLst>
      <p:ext uri="{BB962C8B-B14F-4D97-AF65-F5344CB8AC3E}">
        <p14:creationId xmlns:p14="http://schemas.microsoft.com/office/powerpoint/2010/main" val="3232997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3/22/2018</a:t>
            </a:r>
          </a:p>
        </p:txBody>
      </p:sp>
      <p:sp>
        <p:nvSpPr>
          <p:cNvPr id="4" name="Footer Placeholder 3"/>
          <p:cNvSpPr>
            <a:spLocks noGrp="1"/>
          </p:cNvSpPr>
          <p:nvPr>
            <p:ph type="ftr" sz="quarter" idx="11"/>
          </p:nvPr>
        </p:nvSpPr>
        <p:spPr/>
        <p:txBody>
          <a:bodyPr/>
          <a:lstStyle/>
          <a:p>
            <a:r>
              <a:rPr lang="en-US"/>
              <a:t>Provided by Charmaine Fuller Cooper, MPA – Associate State Director for Advocacy</a:t>
            </a:r>
          </a:p>
        </p:txBody>
      </p:sp>
      <p:sp>
        <p:nvSpPr>
          <p:cNvPr id="5" name="Slide Number Placeholder 4"/>
          <p:cNvSpPr>
            <a:spLocks noGrp="1"/>
          </p:cNvSpPr>
          <p:nvPr>
            <p:ph type="sldNum" sz="quarter" idx="12"/>
          </p:nvPr>
        </p:nvSpPr>
        <p:spPr/>
        <p:txBody>
          <a:bodyPr/>
          <a:lstStyle/>
          <a:p>
            <a:fld id="{7F0AC7EF-8198-4E2A-B7C4-2A7D41C94D75}" type="slidenum">
              <a:rPr lang="en-US" smtClean="0"/>
              <a:t>‹#›</a:t>
            </a:fld>
            <a:endParaRPr lang="en-US"/>
          </a:p>
        </p:txBody>
      </p:sp>
    </p:spTree>
    <p:extLst>
      <p:ext uri="{BB962C8B-B14F-4D97-AF65-F5344CB8AC3E}">
        <p14:creationId xmlns:p14="http://schemas.microsoft.com/office/powerpoint/2010/main" val="1243901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3/22/2018</a:t>
            </a:r>
          </a:p>
        </p:txBody>
      </p:sp>
      <p:sp>
        <p:nvSpPr>
          <p:cNvPr id="3" name="Footer Placeholder 2"/>
          <p:cNvSpPr>
            <a:spLocks noGrp="1"/>
          </p:cNvSpPr>
          <p:nvPr>
            <p:ph type="ftr" sz="quarter" idx="11"/>
          </p:nvPr>
        </p:nvSpPr>
        <p:spPr/>
        <p:txBody>
          <a:bodyPr/>
          <a:lstStyle/>
          <a:p>
            <a:r>
              <a:rPr lang="en-US"/>
              <a:t>Provided by Charmaine Fuller Cooper, MPA – Associate State Director for Advocacy</a:t>
            </a:r>
          </a:p>
        </p:txBody>
      </p:sp>
      <p:sp>
        <p:nvSpPr>
          <p:cNvPr id="4" name="Slide Number Placeholder 3"/>
          <p:cNvSpPr>
            <a:spLocks noGrp="1"/>
          </p:cNvSpPr>
          <p:nvPr>
            <p:ph type="sldNum" sz="quarter" idx="12"/>
          </p:nvPr>
        </p:nvSpPr>
        <p:spPr/>
        <p:txBody>
          <a:bodyPr/>
          <a:lstStyle/>
          <a:p>
            <a:fld id="{7F0AC7EF-8198-4E2A-B7C4-2A7D41C94D75}" type="slidenum">
              <a:rPr lang="en-US" smtClean="0"/>
              <a:t>‹#›</a:t>
            </a:fld>
            <a:endParaRPr lang="en-US"/>
          </a:p>
        </p:txBody>
      </p:sp>
    </p:spTree>
    <p:extLst>
      <p:ext uri="{BB962C8B-B14F-4D97-AF65-F5344CB8AC3E}">
        <p14:creationId xmlns:p14="http://schemas.microsoft.com/office/powerpoint/2010/main" val="825900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3/22/2018</a:t>
            </a:r>
          </a:p>
        </p:txBody>
      </p:sp>
      <p:sp>
        <p:nvSpPr>
          <p:cNvPr id="6" name="Footer Placeholder 5"/>
          <p:cNvSpPr>
            <a:spLocks noGrp="1"/>
          </p:cNvSpPr>
          <p:nvPr>
            <p:ph type="ftr" sz="quarter" idx="11"/>
          </p:nvPr>
        </p:nvSpPr>
        <p:spPr/>
        <p:txBody>
          <a:bodyPr/>
          <a:lstStyle/>
          <a:p>
            <a:r>
              <a:rPr lang="en-US"/>
              <a:t>Provided by Charmaine Fuller Cooper, MPA – Associate State Director for Advocacy</a:t>
            </a:r>
          </a:p>
        </p:txBody>
      </p:sp>
      <p:sp>
        <p:nvSpPr>
          <p:cNvPr id="7" name="Slide Number Placeholder 6"/>
          <p:cNvSpPr>
            <a:spLocks noGrp="1"/>
          </p:cNvSpPr>
          <p:nvPr>
            <p:ph type="sldNum" sz="quarter" idx="12"/>
          </p:nvPr>
        </p:nvSpPr>
        <p:spPr/>
        <p:txBody>
          <a:bodyPr/>
          <a:lstStyle/>
          <a:p>
            <a:fld id="{7F0AC7EF-8198-4E2A-B7C4-2A7D41C94D75}" type="slidenum">
              <a:rPr lang="en-US" smtClean="0"/>
              <a:t>‹#›</a:t>
            </a:fld>
            <a:endParaRPr lang="en-US"/>
          </a:p>
        </p:txBody>
      </p:sp>
    </p:spTree>
    <p:extLst>
      <p:ext uri="{BB962C8B-B14F-4D97-AF65-F5344CB8AC3E}">
        <p14:creationId xmlns:p14="http://schemas.microsoft.com/office/powerpoint/2010/main" val="890707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3/22/2018</a:t>
            </a:r>
          </a:p>
        </p:txBody>
      </p:sp>
      <p:sp>
        <p:nvSpPr>
          <p:cNvPr id="6" name="Footer Placeholder 5"/>
          <p:cNvSpPr>
            <a:spLocks noGrp="1"/>
          </p:cNvSpPr>
          <p:nvPr>
            <p:ph type="ftr" sz="quarter" idx="11"/>
          </p:nvPr>
        </p:nvSpPr>
        <p:spPr/>
        <p:txBody>
          <a:bodyPr/>
          <a:lstStyle/>
          <a:p>
            <a:r>
              <a:rPr lang="en-US"/>
              <a:t>Provided by Charmaine Fuller Cooper, MPA – Associate State Director for Advocacy</a:t>
            </a:r>
          </a:p>
        </p:txBody>
      </p:sp>
      <p:sp>
        <p:nvSpPr>
          <p:cNvPr id="7" name="Slide Number Placeholder 6"/>
          <p:cNvSpPr>
            <a:spLocks noGrp="1"/>
          </p:cNvSpPr>
          <p:nvPr>
            <p:ph type="sldNum" sz="quarter" idx="12"/>
          </p:nvPr>
        </p:nvSpPr>
        <p:spPr/>
        <p:txBody>
          <a:bodyPr/>
          <a:lstStyle/>
          <a:p>
            <a:fld id="{7F0AC7EF-8198-4E2A-B7C4-2A7D41C94D75}" type="slidenum">
              <a:rPr lang="en-US" smtClean="0"/>
              <a:t>‹#›</a:t>
            </a:fld>
            <a:endParaRPr lang="en-US"/>
          </a:p>
        </p:txBody>
      </p:sp>
    </p:spTree>
    <p:extLst>
      <p:ext uri="{BB962C8B-B14F-4D97-AF65-F5344CB8AC3E}">
        <p14:creationId xmlns:p14="http://schemas.microsoft.com/office/powerpoint/2010/main" val="1955444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4000">
              <a:schemeClr val="bg1"/>
            </a:gs>
            <a:gs pos="94000">
              <a:srgbClr val="E1E1E1"/>
            </a:gs>
            <a:gs pos="86000">
              <a:schemeClr val="bg1">
                <a:lumMod val="75000"/>
              </a:schemeClr>
            </a:gs>
            <a:gs pos="100000">
              <a:schemeClr val="bg1">
                <a:shade val="63000"/>
                <a:satMod val="12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3/22/2018</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Provided by Charmaine Fuller Cooper, MPA – Associate State Director for Advocacy</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AC7EF-8198-4E2A-B7C4-2A7D41C94D75}" type="slidenum">
              <a:rPr lang="en-US" smtClean="0"/>
              <a:t>‹#›</a:t>
            </a:fld>
            <a:endParaRPr lang="en-US"/>
          </a:p>
        </p:txBody>
      </p:sp>
    </p:spTree>
    <p:extLst>
      <p:ext uri="{BB962C8B-B14F-4D97-AF65-F5344CB8AC3E}">
        <p14:creationId xmlns:p14="http://schemas.microsoft.com/office/powerpoint/2010/main" val="2094908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ncleg.net/House/House.html" TargetMode="External"/><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www.ncleg.net/gascripts/members/memberList.pl?sChamber=senate" TargetMode="External"/><Relationship Id="rId5" Type="http://schemas.openxmlformats.org/officeDocument/2006/relationships/hyperlink" Target="http://www.ncleg.net/Senate/Senate.html" TargetMode="External"/><Relationship Id="rId4" Type="http://schemas.openxmlformats.org/officeDocument/2006/relationships/hyperlink" Target="http://www.ncleg.net/gascripts/members/memberList.pl?sChamber=Hous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hyperlink" Target="https://www.ncleg.gov/Files/EducationalResources/HowAnIdeaBecomesALaw.pdf"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hyperlink" Target="mailto:cbrandenburg@aarp.org"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56280" y="689855"/>
            <a:ext cx="8427720" cy="14209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200">
                <a:solidFill>
                  <a:schemeClr val="folHlink"/>
                </a:solidFill>
                <a:latin typeface="+mj-lt"/>
                <a:ea typeface="+mj-ea"/>
                <a:cs typeface="+mj-cs"/>
              </a:defRPr>
            </a:lvl1pPr>
            <a:lvl2pPr algn="l" rtl="0" eaLnBrk="1" fontAlgn="base" hangingPunct="1">
              <a:spcBef>
                <a:spcPct val="0"/>
              </a:spcBef>
              <a:spcAft>
                <a:spcPct val="0"/>
              </a:spcAft>
              <a:defRPr sz="3200">
                <a:solidFill>
                  <a:schemeClr val="folHlink"/>
                </a:solidFill>
                <a:latin typeface="Arial" charset="0"/>
              </a:defRPr>
            </a:lvl2pPr>
            <a:lvl3pPr algn="l" rtl="0" eaLnBrk="1" fontAlgn="base" hangingPunct="1">
              <a:spcBef>
                <a:spcPct val="0"/>
              </a:spcBef>
              <a:spcAft>
                <a:spcPct val="0"/>
              </a:spcAft>
              <a:defRPr sz="3200">
                <a:solidFill>
                  <a:schemeClr val="folHlink"/>
                </a:solidFill>
                <a:latin typeface="Arial" charset="0"/>
              </a:defRPr>
            </a:lvl3pPr>
            <a:lvl4pPr algn="l" rtl="0" eaLnBrk="1" fontAlgn="base" hangingPunct="1">
              <a:spcBef>
                <a:spcPct val="0"/>
              </a:spcBef>
              <a:spcAft>
                <a:spcPct val="0"/>
              </a:spcAft>
              <a:defRPr sz="3200">
                <a:solidFill>
                  <a:schemeClr val="folHlink"/>
                </a:solidFill>
                <a:latin typeface="Arial" charset="0"/>
              </a:defRPr>
            </a:lvl4pPr>
            <a:lvl5pPr algn="l" rtl="0" eaLnBrk="1" fontAlgn="base" hangingPunct="1">
              <a:spcBef>
                <a:spcPct val="0"/>
              </a:spcBef>
              <a:spcAft>
                <a:spcPct val="0"/>
              </a:spcAft>
              <a:defRPr sz="3200">
                <a:solidFill>
                  <a:schemeClr val="folHlink"/>
                </a:solidFill>
                <a:latin typeface="Arial" charset="0"/>
              </a:defRPr>
            </a:lvl5pPr>
            <a:lvl6pPr marL="457200" algn="l" rtl="0" eaLnBrk="1" fontAlgn="base" hangingPunct="1">
              <a:spcBef>
                <a:spcPct val="0"/>
              </a:spcBef>
              <a:spcAft>
                <a:spcPct val="0"/>
              </a:spcAft>
              <a:defRPr sz="3200">
                <a:solidFill>
                  <a:schemeClr val="folHlink"/>
                </a:solidFill>
                <a:latin typeface="Arial" charset="0"/>
              </a:defRPr>
            </a:lvl6pPr>
            <a:lvl7pPr marL="914400" algn="l" rtl="0" eaLnBrk="1" fontAlgn="base" hangingPunct="1">
              <a:spcBef>
                <a:spcPct val="0"/>
              </a:spcBef>
              <a:spcAft>
                <a:spcPct val="0"/>
              </a:spcAft>
              <a:defRPr sz="3200">
                <a:solidFill>
                  <a:schemeClr val="folHlink"/>
                </a:solidFill>
                <a:latin typeface="Arial" charset="0"/>
              </a:defRPr>
            </a:lvl7pPr>
            <a:lvl8pPr marL="1371600" algn="l" rtl="0" eaLnBrk="1" fontAlgn="base" hangingPunct="1">
              <a:spcBef>
                <a:spcPct val="0"/>
              </a:spcBef>
              <a:spcAft>
                <a:spcPct val="0"/>
              </a:spcAft>
              <a:defRPr sz="3200">
                <a:solidFill>
                  <a:schemeClr val="folHlink"/>
                </a:solidFill>
                <a:latin typeface="Arial" charset="0"/>
              </a:defRPr>
            </a:lvl8pPr>
            <a:lvl9pPr marL="1828800" algn="l" rtl="0" eaLnBrk="1" fontAlgn="base" hangingPunct="1">
              <a:spcBef>
                <a:spcPct val="0"/>
              </a:spcBef>
              <a:spcAft>
                <a:spcPct val="0"/>
              </a:spcAft>
              <a:defRPr sz="3200">
                <a:solidFill>
                  <a:schemeClr val="folHlink"/>
                </a:solidFill>
                <a:latin typeface="Arial" charset="0"/>
              </a:defRPr>
            </a:lvl9pPr>
          </a:lstStyle>
          <a:p>
            <a:pPr algn="ctr"/>
            <a:r>
              <a:rPr lang="en-US" sz="3400" kern="0" spc="300" dirty="0">
                <a:solidFill>
                  <a:schemeClr val="accent6">
                    <a:lumMod val="60000"/>
                    <a:lumOff val="40000"/>
                  </a:schemeClr>
                </a:solidFill>
                <a:latin typeface="Franklin Gothic Demi" panose="020B0703020102020204" pitchFamily="34" charset="0"/>
                <a:cs typeface="Times New Roman" panose="02020603050405020304" pitchFamily="18" charset="0"/>
              </a:rPr>
              <a:t>2025 Aging Advocacy Day Prep</a:t>
            </a:r>
          </a:p>
          <a:p>
            <a:pPr algn="ctr"/>
            <a:endParaRPr lang="en-US" sz="4000" kern="0" spc="300" dirty="0">
              <a:solidFill>
                <a:srgbClr val="003366"/>
              </a:solidFill>
              <a:latin typeface="Franklin Gothic Demi" panose="020B0703020102020204" pitchFamily="34" charset="0"/>
              <a:cs typeface="Times New Roman" panose="02020603050405020304" pitchFamily="18" charset="0"/>
            </a:endParaRPr>
          </a:p>
        </p:txBody>
      </p:sp>
      <p:cxnSp>
        <p:nvCxnSpPr>
          <p:cNvPr id="7" name="Straight Connector 6"/>
          <p:cNvCxnSpPr>
            <a:cxnSpLocks/>
          </p:cNvCxnSpPr>
          <p:nvPr/>
        </p:nvCxnSpPr>
        <p:spPr>
          <a:xfrm>
            <a:off x="356280" y="2005907"/>
            <a:ext cx="842772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7F0AC7EF-8198-4E2A-B7C4-2A7D41C94D75}" type="slidenum">
              <a:rPr lang="en-US" smtClean="0"/>
              <a:t>1</a:t>
            </a:fld>
            <a:endParaRPr lang="en-US"/>
          </a:p>
        </p:txBody>
      </p:sp>
      <p:pic>
        <p:nvPicPr>
          <p:cNvPr id="9" name="Picture 8" descr="A picture containing text, clipart&#10;&#10;Description automatically generated">
            <a:extLst>
              <a:ext uri="{FF2B5EF4-FFF2-40B4-BE49-F238E27FC236}">
                <a16:creationId xmlns:a16="http://schemas.microsoft.com/office/drawing/2014/main" id="{A87FB2D2-59DE-4078-BC93-34EA40DDA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9" y="6258434"/>
            <a:ext cx="1750916" cy="515816"/>
          </a:xfrm>
          <a:prstGeom prst="rect">
            <a:avLst/>
          </a:prstGeom>
        </p:spPr>
      </p:pic>
      <p:pic>
        <p:nvPicPr>
          <p:cNvPr id="3" name="Picture 2" descr="A group of people standing in a room&#10;&#10;Description automatically generated">
            <a:extLst>
              <a:ext uri="{FF2B5EF4-FFF2-40B4-BE49-F238E27FC236}">
                <a16:creationId xmlns:a16="http://schemas.microsoft.com/office/drawing/2014/main" id="{7B3A5A53-E984-900E-CECA-F01D71F7C3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569494" y="2561346"/>
            <a:ext cx="3924734" cy="2943550"/>
          </a:xfrm>
          <a:prstGeom prst="rect">
            <a:avLst/>
          </a:prstGeom>
        </p:spPr>
      </p:pic>
    </p:spTree>
    <p:extLst>
      <p:ext uri="{BB962C8B-B14F-4D97-AF65-F5344CB8AC3E}">
        <p14:creationId xmlns:p14="http://schemas.microsoft.com/office/powerpoint/2010/main" val="2738593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60000"/>
                    <a:lumOff val="40000"/>
                  </a:schemeClr>
                </a:solidFill>
              </a:rPr>
              <a:t>Biggest FRUSTRATIONS</a:t>
            </a:r>
          </a:p>
        </p:txBody>
      </p:sp>
      <p:sp>
        <p:nvSpPr>
          <p:cNvPr id="3" name="Content Placeholder 2"/>
          <p:cNvSpPr>
            <a:spLocks noGrp="1"/>
          </p:cNvSpPr>
          <p:nvPr>
            <p:ph idx="1"/>
          </p:nvPr>
        </p:nvSpPr>
        <p:spPr/>
        <p:txBody>
          <a:bodyPr>
            <a:normAutofit/>
          </a:bodyPr>
          <a:lstStyle/>
          <a:p>
            <a:r>
              <a:rPr lang="en-US" b="1" dirty="0"/>
              <a:t>Meeting ends before you get to make the ask.</a:t>
            </a:r>
          </a:p>
          <a:p>
            <a:pPr lvl="1">
              <a:buFont typeface="Wingdings" pitchFamily="2" charset="2"/>
              <a:buChar char="Ø"/>
            </a:pPr>
            <a:r>
              <a:rPr lang="en-US" dirty="0"/>
              <a:t>Have team prepared to do short introductions</a:t>
            </a:r>
          </a:p>
          <a:p>
            <a:pPr lvl="1">
              <a:buFont typeface="Wingdings" pitchFamily="2" charset="2"/>
              <a:buChar char="Ø"/>
            </a:pPr>
            <a:r>
              <a:rPr lang="en-US" dirty="0"/>
              <a:t>Be prepared to take initiative and make the “ask”</a:t>
            </a:r>
          </a:p>
          <a:p>
            <a:pPr lvl="2">
              <a:buFont typeface="Wingdings" pitchFamily="2" charset="2"/>
              <a:buChar char="Ø"/>
            </a:pPr>
            <a:endParaRPr lang="en-US" sz="2000" dirty="0"/>
          </a:p>
          <a:p>
            <a:r>
              <a:rPr lang="en-US" b="1" dirty="0"/>
              <a:t>You make the case but leave not knowing the Representatives’ position</a:t>
            </a:r>
          </a:p>
          <a:p>
            <a:pPr lvl="1">
              <a:buFont typeface="Wingdings" pitchFamily="2" charset="2"/>
              <a:buChar char="Ø"/>
            </a:pPr>
            <a:r>
              <a:rPr lang="en-US" dirty="0"/>
              <a:t>Be prepared to listen! Listening can be more important than making your case</a:t>
            </a:r>
          </a:p>
        </p:txBody>
      </p:sp>
      <p:sp>
        <p:nvSpPr>
          <p:cNvPr id="10" name="Slide Number Placeholder 9">
            <a:extLst>
              <a:ext uri="{FF2B5EF4-FFF2-40B4-BE49-F238E27FC236}">
                <a16:creationId xmlns:a16="http://schemas.microsoft.com/office/drawing/2014/main" id="{429D6AD1-C952-4F19-9753-931A3E3BD796}"/>
              </a:ext>
            </a:extLst>
          </p:cNvPr>
          <p:cNvSpPr>
            <a:spLocks noGrp="1"/>
          </p:cNvSpPr>
          <p:nvPr>
            <p:ph type="sldNum" sz="quarter" idx="12"/>
          </p:nvPr>
        </p:nvSpPr>
        <p:spPr/>
        <p:txBody>
          <a:bodyPr/>
          <a:lstStyle/>
          <a:p>
            <a:fld id="{7F0AC7EF-8198-4E2A-B7C4-2A7D41C94D75}" type="slidenum">
              <a:rPr lang="en-US" smtClean="0"/>
              <a:t>10</a:t>
            </a:fld>
            <a:endParaRPr lang="en-US"/>
          </a:p>
        </p:txBody>
      </p:sp>
      <p:pic>
        <p:nvPicPr>
          <p:cNvPr id="6" name="Picture 5" descr="A picture containing text, clipart&#10;&#10;Description automatically generated">
            <a:extLst>
              <a:ext uri="{FF2B5EF4-FFF2-40B4-BE49-F238E27FC236}">
                <a16:creationId xmlns:a16="http://schemas.microsoft.com/office/drawing/2014/main" id="{6C5EA0BA-EA98-42D0-96B7-5BFCE49AC0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9" y="6258434"/>
            <a:ext cx="1750916" cy="515816"/>
          </a:xfrm>
          <a:prstGeom prst="rect">
            <a:avLst/>
          </a:prstGeom>
        </p:spPr>
      </p:pic>
    </p:spTree>
    <p:extLst>
      <p:ext uri="{BB962C8B-B14F-4D97-AF65-F5344CB8AC3E}">
        <p14:creationId xmlns:p14="http://schemas.microsoft.com/office/powerpoint/2010/main" val="1722241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6553200" cy="838200"/>
          </a:xfrm>
        </p:spPr>
        <p:txBody>
          <a:bodyPr/>
          <a:lstStyle/>
          <a:p>
            <a:r>
              <a:rPr lang="en-US" b="1" dirty="0">
                <a:solidFill>
                  <a:schemeClr val="accent6">
                    <a:lumMod val="60000"/>
                    <a:lumOff val="40000"/>
                  </a:schemeClr>
                </a:solidFill>
              </a:rPr>
              <a:t>Follow up (Please!)</a:t>
            </a:r>
          </a:p>
        </p:txBody>
      </p:sp>
      <p:sp>
        <p:nvSpPr>
          <p:cNvPr id="3" name="Content Placeholder 2"/>
          <p:cNvSpPr>
            <a:spLocks noGrp="1"/>
          </p:cNvSpPr>
          <p:nvPr>
            <p:ph idx="1"/>
          </p:nvPr>
        </p:nvSpPr>
        <p:spPr>
          <a:xfrm>
            <a:off x="304800" y="1524000"/>
            <a:ext cx="8077200" cy="4953000"/>
          </a:xfrm>
        </p:spPr>
        <p:txBody>
          <a:bodyPr>
            <a:normAutofit/>
          </a:bodyPr>
          <a:lstStyle/>
          <a:p>
            <a:r>
              <a:rPr lang="en-US" sz="3600" b="1" dirty="0"/>
              <a:t>Short term goal:</a:t>
            </a:r>
          </a:p>
          <a:p>
            <a:pPr lvl="1"/>
            <a:r>
              <a:rPr lang="en-US" sz="2400" dirty="0"/>
              <a:t>Get an answer: do </a:t>
            </a:r>
            <a:r>
              <a:rPr lang="en-US" dirty="0"/>
              <a:t>they support issue you went there to advocate for?</a:t>
            </a:r>
          </a:p>
          <a:p>
            <a:pPr lvl="1"/>
            <a:r>
              <a:rPr lang="en-US" dirty="0"/>
              <a:t>Phone, letter, or email learn your legislators preferred mode of communication</a:t>
            </a:r>
          </a:p>
          <a:p>
            <a:pPr lvl="1"/>
            <a:endParaRPr lang="en-US" sz="2400" dirty="0"/>
          </a:p>
          <a:p>
            <a:r>
              <a:rPr lang="en-US" sz="3600" b="1" dirty="0"/>
              <a:t>Medium-Long Term Goal</a:t>
            </a:r>
          </a:p>
          <a:p>
            <a:pPr lvl="1"/>
            <a:r>
              <a:rPr lang="en-US" sz="2400" dirty="0"/>
              <a:t>Continue that relationship</a:t>
            </a:r>
          </a:p>
          <a:p>
            <a:pPr lvl="1"/>
            <a:r>
              <a:rPr lang="en-US" sz="2400" dirty="0"/>
              <a:t>Clarify any questions you have</a:t>
            </a:r>
          </a:p>
          <a:p>
            <a:pPr lvl="1"/>
            <a:r>
              <a:rPr lang="en-US" sz="2400" dirty="0"/>
              <a:t>Answer any questions they had</a:t>
            </a:r>
          </a:p>
          <a:p>
            <a:pPr lvl="1"/>
            <a:r>
              <a:rPr lang="en-US" sz="2400" dirty="0"/>
              <a:t>Make the ask again</a:t>
            </a:r>
            <a:endParaRPr lang="en-US" dirty="0"/>
          </a:p>
        </p:txBody>
      </p:sp>
      <p:sp>
        <p:nvSpPr>
          <p:cNvPr id="10" name="Slide Number Placeholder 9">
            <a:extLst>
              <a:ext uri="{FF2B5EF4-FFF2-40B4-BE49-F238E27FC236}">
                <a16:creationId xmlns:a16="http://schemas.microsoft.com/office/drawing/2014/main" id="{FA09348C-58CD-4950-904E-428ED348B039}"/>
              </a:ext>
            </a:extLst>
          </p:cNvPr>
          <p:cNvSpPr>
            <a:spLocks noGrp="1"/>
          </p:cNvSpPr>
          <p:nvPr>
            <p:ph type="sldNum" sz="quarter" idx="12"/>
          </p:nvPr>
        </p:nvSpPr>
        <p:spPr/>
        <p:txBody>
          <a:bodyPr/>
          <a:lstStyle/>
          <a:p>
            <a:fld id="{7F0AC7EF-8198-4E2A-B7C4-2A7D41C94D75}" type="slidenum">
              <a:rPr lang="en-US" smtClean="0"/>
              <a:t>11</a:t>
            </a:fld>
            <a:endParaRPr lang="en-US"/>
          </a:p>
        </p:txBody>
      </p:sp>
      <p:pic>
        <p:nvPicPr>
          <p:cNvPr id="6" name="Picture 5" descr="A picture containing text, clipart&#10;&#10;Description automatically generated">
            <a:extLst>
              <a:ext uri="{FF2B5EF4-FFF2-40B4-BE49-F238E27FC236}">
                <a16:creationId xmlns:a16="http://schemas.microsoft.com/office/drawing/2014/main" id="{9C064B88-07EC-4A73-BB2F-8A5979E57E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9" y="6258434"/>
            <a:ext cx="1750916" cy="515816"/>
          </a:xfrm>
          <a:prstGeom prst="rect">
            <a:avLst/>
          </a:prstGeom>
        </p:spPr>
      </p:pic>
    </p:spTree>
    <p:extLst>
      <p:ext uri="{BB962C8B-B14F-4D97-AF65-F5344CB8AC3E}">
        <p14:creationId xmlns:p14="http://schemas.microsoft.com/office/powerpoint/2010/main" val="2907095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759" y="199557"/>
            <a:ext cx="8434316" cy="838200"/>
          </a:xfrm>
        </p:spPr>
        <p:txBody>
          <a:bodyPr>
            <a:normAutofit fontScale="90000"/>
          </a:bodyPr>
          <a:lstStyle/>
          <a:p>
            <a:r>
              <a:rPr lang="en-US" b="1" dirty="0">
                <a:solidFill>
                  <a:schemeClr val="accent6">
                    <a:lumMod val="60000"/>
                    <a:lumOff val="40000"/>
                  </a:schemeClr>
                </a:solidFill>
              </a:rPr>
              <a:t>Relationship Development: Keep it Going</a:t>
            </a:r>
          </a:p>
        </p:txBody>
      </p:sp>
      <p:sp>
        <p:nvSpPr>
          <p:cNvPr id="3" name="Content Placeholder 2"/>
          <p:cNvSpPr>
            <a:spLocks noGrp="1"/>
          </p:cNvSpPr>
          <p:nvPr>
            <p:ph idx="1"/>
          </p:nvPr>
        </p:nvSpPr>
        <p:spPr>
          <a:xfrm>
            <a:off x="381000" y="1501254"/>
            <a:ext cx="8229600" cy="5048007"/>
          </a:xfrm>
        </p:spPr>
        <p:txBody>
          <a:bodyPr>
            <a:normAutofit/>
          </a:bodyPr>
          <a:lstStyle/>
          <a:p>
            <a:r>
              <a:rPr lang="en-US" b="1" dirty="0"/>
              <a:t>Stay in contact – Become a resource</a:t>
            </a:r>
          </a:p>
          <a:p>
            <a:r>
              <a:rPr lang="en-US" dirty="0"/>
              <a:t>Visit them in the district or send email, phone call, etc. </a:t>
            </a:r>
          </a:p>
          <a:p>
            <a:r>
              <a:rPr lang="en-US" dirty="0"/>
              <a:t>Once every month or so </a:t>
            </a:r>
          </a:p>
          <a:p>
            <a:r>
              <a:rPr lang="en-US" dirty="0"/>
              <a:t>Keep them abreast of  local progress</a:t>
            </a:r>
          </a:p>
          <a:p>
            <a:pPr lvl="2"/>
            <a:r>
              <a:rPr lang="en-US" sz="2400" dirty="0"/>
              <a:t>Events</a:t>
            </a:r>
          </a:p>
          <a:p>
            <a:pPr lvl="2"/>
            <a:r>
              <a:rPr lang="en-US" sz="2400" dirty="0"/>
              <a:t>State or local policy alerts</a:t>
            </a:r>
          </a:p>
          <a:p>
            <a:pPr lvl="2">
              <a:buFont typeface="Wingdings" pitchFamily="2" charset="2"/>
              <a:buChar char="Ø"/>
            </a:pPr>
            <a:endParaRPr lang="en-US" sz="2000" dirty="0"/>
          </a:p>
          <a:p>
            <a:pPr marL="0" indent="0">
              <a:buNone/>
            </a:pPr>
            <a:endParaRPr lang="en-US" dirty="0"/>
          </a:p>
          <a:p>
            <a:pPr>
              <a:buFont typeface="Wingdings" pitchFamily="2" charset="2"/>
              <a:buChar char="Ø"/>
            </a:pPr>
            <a:endParaRPr lang="en-US" sz="2400" dirty="0"/>
          </a:p>
          <a:p>
            <a:endParaRPr lang="en-US" sz="2400" dirty="0"/>
          </a:p>
        </p:txBody>
      </p:sp>
      <p:sp>
        <p:nvSpPr>
          <p:cNvPr id="4" name="Slide Number Placeholder 3">
            <a:extLst>
              <a:ext uri="{FF2B5EF4-FFF2-40B4-BE49-F238E27FC236}">
                <a16:creationId xmlns:a16="http://schemas.microsoft.com/office/drawing/2014/main" id="{EB6BB4FC-9A46-4ADE-B410-41DF6C925D3E}"/>
              </a:ext>
            </a:extLst>
          </p:cNvPr>
          <p:cNvSpPr>
            <a:spLocks noGrp="1"/>
          </p:cNvSpPr>
          <p:nvPr>
            <p:ph type="sldNum" sz="quarter" idx="12"/>
          </p:nvPr>
        </p:nvSpPr>
        <p:spPr/>
        <p:txBody>
          <a:bodyPr/>
          <a:lstStyle/>
          <a:p>
            <a:fld id="{7F0AC7EF-8198-4E2A-B7C4-2A7D41C94D75}" type="slidenum">
              <a:rPr lang="en-US" smtClean="0"/>
              <a:t>12</a:t>
            </a:fld>
            <a:endParaRPr lang="en-US"/>
          </a:p>
        </p:txBody>
      </p:sp>
      <p:pic>
        <p:nvPicPr>
          <p:cNvPr id="6" name="Picture 5" descr="A picture containing text, clipart&#10;&#10;Description automatically generated">
            <a:extLst>
              <a:ext uri="{FF2B5EF4-FFF2-40B4-BE49-F238E27FC236}">
                <a16:creationId xmlns:a16="http://schemas.microsoft.com/office/drawing/2014/main" id="{ED6348B8-5E0A-4AEA-923D-B3B67B622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9" y="6258434"/>
            <a:ext cx="1750916" cy="515816"/>
          </a:xfrm>
          <a:prstGeom prst="rect">
            <a:avLst/>
          </a:prstGeom>
        </p:spPr>
      </p:pic>
    </p:spTree>
    <p:extLst>
      <p:ext uri="{BB962C8B-B14F-4D97-AF65-F5344CB8AC3E}">
        <p14:creationId xmlns:p14="http://schemas.microsoft.com/office/powerpoint/2010/main" val="887723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56280" y="510493"/>
            <a:ext cx="8427720" cy="1600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200">
                <a:solidFill>
                  <a:schemeClr val="folHlink"/>
                </a:solidFill>
                <a:latin typeface="+mj-lt"/>
                <a:ea typeface="+mj-ea"/>
                <a:cs typeface="+mj-cs"/>
              </a:defRPr>
            </a:lvl1pPr>
            <a:lvl2pPr algn="l" rtl="0" eaLnBrk="1" fontAlgn="base" hangingPunct="1">
              <a:spcBef>
                <a:spcPct val="0"/>
              </a:spcBef>
              <a:spcAft>
                <a:spcPct val="0"/>
              </a:spcAft>
              <a:defRPr sz="3200">
                <a:solidFill>
                  <a:schemeClr val="folHlink"/>
                </a:solidFill>
                <a:latin typeface="Arial" charset="0"/>
              </a:defRPr>
            </a:lvl2pPr>
            <a:lvl3pPr algn="l" rtl="0" eaLnBrk="1" fontAlgn="base" hangingPunct="1">
              <a:spcBef>
                <a:spcPct val="0"/>
              </a:spcBef>
              <a:spcAft>
                <a:spcPct val="0"/>
              </a:spcAft>
              <a:defRPr sz="3200">
                <a:solidFill>
                  <a:schemeClr val="folHlink"/>
                </a:solidFill>
                <a:latin typeface="Arial" charset="0"/>
              </a:defRPr>
            </a:lvl3pPr>
            <a:lvl4pPr algn="l" rtl="0" eaLnBrk="1" fontAlgn="base" hangingPunct="1">
              <a:spcBef>
                <a:spcPct val="0"/>
              </a:spcBef>
              <a:spcAft>
                <a:spcPct val="0"/>
              </a:spcAft>
              <a:defRPr sz="3200">
                <a:solidFill>
                  <a:schemeClr val="folHlink"/>
                </a:solidFill>
                <a:latin typeface="Arial" charset="0"/>
              </a:defRPr>
            </a:lvl4pPr>
            <a:lvl5pPr algn="l" rtl="0" eaLnBrk="1" fontAlgn="base" hangingPunct="1">
              <a:spcBef>
                <a:spcPct val="0"/>
              </a:spcBef>
              <a:spcAft>
                <a:spcPct val="0"/>
              </a:spcAft>
              <a:defRPr sz="3200">
                <a:solidFill>
                  <a:schemeClr val="folHlink"/>
                </a:solidFill>
                <a:latin typeface="Arial" charset="0"/>
              </a:defRPr>
            </a:lvl5pPr>
            <a:lvl6pPr marL="457200" algn="l" rtl="0" eaLnBrk="1" fontAlgn="base" hangingPunct="1">
              <a:spcBef>
                <a:spcPct val="0"/>
              </a:spcBef>
              <a:spcAft>
                <a:spcPct val="0"/>
              </a:spcAft>
              <a:defRPr sz="3200">
                <a:solidFill>
                  <a:schemeClr val="folHlink"/>
                </a:solidFill>
                <a:latin typeface="Arial" charset="0"/>
              </a:defRPr>
            </a:lvl6pPr>
            <a:lvl7pPr marL="914400" algn="l" rtl="0" eaLnBrk="1" fontAlgn="base" hangingPunct="1">
              <a:spcBef>
                <a:spcPct val="0"/>
              </a:spcBef>
              <a:spcAft>
                <a:spcPct val="0"/>
              </a:spcAft>
              <a:defRPr sz="3200">
                <a:solidFill>
                  <a:schemeClr val="folHlink"/>
                </a:solidFill>
                <a:latin typeface="Arial" charset="0"/>
              </a:defRPr>
            </a:lvl7pPr>
            <a:lvl8pPr marL="1371600" algn="l" rtl="0" eaLnBrk="1" fontAlgn="base" hangingPunct="1">
              <a:spcBef>
                <a:spcPct val="0"/>
              </a:spcBef>
              <a:spcAft>
                <a:spcPct val="0"/>
              </a:spcAft>
              <a:defRPr sz="3200">
                <a:solidFill>
                  <a:schemeClr val="folHlink"/>
                </a:solidFill>
                <a:latin typeface="Arial" charset="0"/>
              </a:defRPr>
            </a:lvl8pPr>
            <a:lvl9pPr marL="1828800" algn="l" rtl="0" eaLnBrk="1" fontAlgn="base" hangingPunct="1">
              <a:spcBef>
                <a:spcPct val="0"/>
              </a:spcBef>
              <a:spcAft>
                <a:spcPct val="0"/>
              </a:spcAft>
              <a:defRPr sz="3200">
                <a:solidFill>
                  <a:schemeClr val="folHlink"/>
                </a:solidFill>
                <a:latin typeface="Arial" charset="0"/>
              </a:defRPr>
            </a:lvl9pPr>
          </a:lstStyle>
          <a:p>
            <a:pPr algn="ctr"/>
            <a:r>
              <a:rPr lang="en-US" sz="4000" spc="300" dirty="0">
                <a:solidFill>
                  <a:schemeClr val="accent6">
                    <a:lumMod val="60000"/>
                    <a:lumOff val="40000"/>
                  </a:schemeClr>
                </a:solidFill>
                <a:latin typeface="Franklin Gothic Demi" panose="020B0703020102020204" pitchFamily="34" charset="0"/>
              </a:rPr>
              <a:t>What if it’s only the “Staffer”?</a:t>
            </a:r>
          </a:p>
          <a:p>
            <a:pPr algn="ctr"/>
            <a:endParaRPr lang="en-US" sz="4000" spc="300" dirty="0">
              <a:solidFill>
                <a:schemeClr val="tx1"/>
              </a:solidFill>
              <a:latin typeface="Franklin Gothic Demi" panose="020B0703020102020204" pitchFamily="34" charset="0"/>
            </a:endParaRPr>
          </a:p>
        </p:txBody>
      </p:sp>
      <p:cxnSp>
        <p:nvCxnSpPr>
          <p:cNvPr id="7" name="Straight Connector 6"/>
          <p:cNvCxnSpPr>
            <a:cxnSpLocks/>
          </p:cNvCxnSpPr>
          <p:nvPr/>
        </p:nvCxnSpPr>
        <p:spPr>
          <a:xfrm>
            <a:off x="356280" y="1753464"/>
            <a:ext cx="842772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7F0AC7EF-8198-4E2A-B7C4-2A7D41C94D75}" type="slidenum">
              <a:rPr lang="en-US" smtClean="0"/>
              <a:t>13</a:t>
            </a:fld>
            <a:endParaRPr lang="en-US"/>
          </a:p>
        </p:txBody>
      </p:sp>
      <p:sp>
        <p:nvSpPr>
          <p:cNvPr id="2" name="Rectangle 1"/>
          <p:cNvSpPr/>
          <p:nvPr/>
        </p:nvSpPr>
        <p:spPr>
          <a:xfrm>
            <a:off x="356280" y="1725202"/>
            <a:ext cx="8554969" cy="3662541"/>
          </a:xfrm>
          <a:prstGeom prst="rect">
            <a:avLst/>
          </a:prstGeom>
        </p:spPr>
        <p:txBody>
          <a:bodyPr wrap="square">
            <a:spAutoFit/>
          </a:bodyPr>
          <a:lstStyle/>
          <a:p>
            <a:r>
              <a:rPr lang="en-US" sz="3200" dirty="0"/>
              <a:t>Staffers are key!</a:t>
            </a:r>
          </a:p>
          <a:p>
            <a:endParaRPr lang="en-US" sz="3200" dirty="0"/>
          </a:p>
          <a:p>
            <a:pPr marL="457200" indent="-457200">
              <a:buFont typeface="Arial" panose="020B0604020202020204" pitchFamily="34" charset="0"/>
              <a:buChar char="•"/>
            </a:pPr>
            <a:r>
              <a:rPr lang="en-US" sz="2800" dirty="0"/>
              <a:t>If member is not available ask if LA has a few minutes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Staffers can influence legislator and relay information</a:t>
            </a:r>
          </a:p>
          <a:p>
            <a:pPr marL="457200" indent="-457200">
              <a:buFont typeface="Wingdings" charset="2"/>
              <a:buChar char="Ø"/>
            </a:pPr>
            <a:endParaRPr lang="en-US" sz="2800" dirty="0"/>
          </a:p>
          <a:p>
            <a:pPr marL="457200" indent="-457200">
              <a:buFont typeface="Arial" panose="020B0604020202020204" pitchFamily="34" charset="0"/>
              <a:buChar char="•"/>
            </a:pPr>
            <a:r>
              <a:rPr lang="en-US" sz="2800" dirty="0"/>
              <a:t>Staffers understand the issues (often know more details than the member)</a:t>
            </a:r>
          </a:p>
        </p:txBody>
      </p:sp>
      <p:pic>
        <p:nvPicPr>
          <p:cNvPr id="9" name="Picture 8" descr="A picture containing text, clipart&#10;&#10;Description automatically generated">
            <a:extLst>
              <a:ext uri="{FF2B5EF4-FFF2-40B4-BE49-F238E27FC236}">
                <a16:creationId xmlns:a16="http://schemas.microsoft.com/office/drawing/2014/main" id="{68D5057B-DCD1-45A5-AD5A-4A36AC3DBF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9" y="6258434"/>
            <a:ext cx="1750916" cy="515816"/>
          </a:xfrm>
          <a:prstGeom prst="rect">
            <a:avLst/>
          </a:prstGeom>
        </p:spPr>
      </p:pic>
    </p:spTree>
    <p:extLst>
      <p:ext uri="{BB962C8B-B14F-4D97-AF65-F5344CB8AC3E}">
        <p14:creationId xmlns:p14="http://schemas.microsoft.com/office/powerpoint/2010/main" val="585772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410210" y="350356"/>
            <a:ext cx="6320790" cy="9321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lgn="l" rtl="0" eaLnBrk="1" fontAlgn="base" hangingPunct="1">
              <a:spcBef>
                <a:spcPct val="0"/>
              </a:spcBef>
              <a:spcAft>
                <a:spcPct val="0"/>
              </a:spcAft>
              <a:defRPr sz="3200">
                <a:solidFill>
                  <a:schemeClr val="folHlink"/>
                </a:solidFill>
                <a:latin typeface="+mj-lt"/>
                <a:ea typeface="+mj-ea"/>
                <a:cs typeface="+mj-cs"/>
              </a:defRPr>
            </a:lvl1pPr>
            <a:lvl2pPr algn="l" rtl="0" eaLnBrk="1" fontAlgn="base" hangingPunct="1">
              <a:spcBef>
                <a:spcPct val="0"/>
              </a:spcBef>
              <a:spcAft>
                <a:spcPct val="0"/>
              </a:spcAft>
              <a:defRPr sz="3200">
                <a:solidFill>
                  <a:schemeClr val="folHlink"/>
                </a:solidFill>
                <a:latin typeface="Arial" charset="0"/>
              </a:defRPr>
            </a:lvl2pPr>
            <a:lvl3pPr algn="l" rtl="0" eaLnBrk="1" fontAlgn="base" hangingPunct="1">
              <a:spcBef>
                <a:spcPct val="0"/>
              </a:spcBef>
              <a:spcAft>
                <a:spcPct val="0"/>
              </a:spcAft>
              <a:defRPr sz="3200">
                <a:solidFill>
                  <a:schemeClr val="folHlink"/>
                </a:solidFill>
                <a:latin typeface="Arial" charset="0"/>
              </a:defRPr>
            </a:lvl3pPr>
            <a:lvl4pPr algn="l" rtl="0" eaLnBrk="1" fontAlgn="base" hangingPunct="1">
              <a:spcBef>
                <a:spcPct val="0"/>
              </a:spcBef>
              <a:spcAft>
                <a:spcPct val="0"/>
              </a:spcAft>
              <a:defRPr sz="3200">
                <a:solidFill>
                  <a:schemeClr val="folHlink"/>
                </a:solidFill>
                <a:latin typeface="Arial" charset="0"/>
              </a:defRPr>
            </a:lvl4pPr>
            <a:lvl5pPr algn="l" rtl="0" eaLnBrk="1" fontAlgn="base" hangingPunct="1">
              <a:spcBef>
                <a:spcPct val="0"/>
              </a:spcBef>
              <a:spcAft>
                <a:spcPct val="0"/>
              </a:spcAft>
              <a:defRPr sz="3200">
                <a:solidFill>
                  <a:schemeClr val="folHlink"/>
                </a:solidFill>
                <a:latin typeface="Arial" charset="0"/>
              </a:defRPr>
            </a:lvl5pPr>
            <a:lvl6pPr marL="457200" algn="l" rtl="0" eaLnBrk="1" fontAlgn="base" hangingPunct="1">
              <a:spcBef>
                <a:spcPct val="0"/>
              </a:spcBef>
              <a:spcAft>
                <a:spcPct val="0"/>
              </a:spcAft>
              <a:defRPr sz="3200">
                <a:solidFill>
                  <a:schemeClr val="folHlink"/>
                </a:solidFill>
                <a:latin typeface="Arial" charset="0"/>
              </a:defRPr>
            </a:lvl6pPr>
            <a:lvl7pPr marL="914400" algn="l" rtl="0" eaLnBrk="1" fontAlgn="base" hangingPunct="1">
              <a:spcBef>
                <a:spcPct val="0"/>
              </a:spcBef>
              <a:spcAft>
                <a:spcPct val="0"/>
              </a:spcAft>
              <a:defRPr sz="3200">
                <a:solidFill>
                  <a:schemeClr val="folHlink"/>
                </a:solidFill>
                <a:latin typeface="Arial" charset="0"/>
              </a:defRPr>
            </a:lvl7pPr>
            <a:lvl8pPr marL="1371600" algn="l" rtl="0" eaLnBrk="1" fontAlgn="base" hangingPunct="1">
              <a:spcBef>
                <a:spcPct val="0"/>
              </a:spcBef>
              <a:spcAft>
                <a:spcPct val="0"/>
              </a:spcAft>
              <a:defRPr sz="3200">
                <a:solidFill>
                  <a:schemeClr val="folHlink"/>
                </a:solidFill>
                <a:latin typeface="Arial" charset="0"/>
              </a:defRPr>
            </a:lvl8pPr>
            <a:lvl9pPr marL="1828800" algn="l" rtl="0" eaLnBrk="1" fontAlgn="base" hangingPunct="1">
              <a:spcBef>
                <a:spcPct val="0"/>
              </a:spcBef>
              <a:spcAft>
                <a:spcPct val="0"/>
              </a:spcAft>
              <a:defRPr sz="3200">
                <a:solidFill>
                  <a:schemeClr val="folHlink"/>
                </a:solidFill>
                <a:latin typeface="Arial" charset="0"/>
              </a:defRPr>
            </a:lvl9pPr>
          </a:lstStyle>
          <a:p>
            <a:pPr algn="ctr"/>
            <a:r>
              <a:rPr lang="en-US" sz="3000" spc="225" dirty="0">
                <a:solidFill>
                  <a:srgbClr val="FF0000"/>
                </a:solidFill>
                <a:latin typeface="Franklin Gothic Demi" panose="020B0703020102020204" pitchFamily="34" charset="0"/>
              </a:rPr>
              <a:t>NC General Assembly or</a:t>
            </a:r>
          </a:p>
          <a:p>
            <a:pPr algn="ctr"/>
            <a:r>
              <a:rPr lang="en-US" sz="3000" spc="225" dirty="0">
                <a:solidFill>
                  <a:srgbClr val="FF0000"/>
                </a:solidFill>
                <a:latin typeface="Franklin Gothic Demi" panose="020B0703020102020204" pitchFamily="34" charset="0"/>
              </a:rPr>
              <a:t>“The Legislature”</a:t>
            </a:r>
          </a:p>
        </p:txBody>
      </p:sp>
      <p:cxnSp>
        <p:nvCxnSpPr>
          <p:cNvPr id="7" name="Straight Connector 6"/>
          <p:cNvCxnSpPr>
            <a:cxnSpLocks/>
          </p:cNvCxnSpPr>
          <p:nvPr/>
        </p:nvCxnSpPr>
        <p:spPr>
          <a:xfrm>
            <a:off x="1410210" y="1589582"/>
            <a:ext cx="632079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7F0AC7EF-8198-4E2A-B7C4-2A7D41C94D75}" type="slidenum">
              <a:rPr lang="en-US" smtClean="0"/>
              <a:t>14</a:t>
            </a:fld>
            <a:endParaRPr lang="en-US"/>
          </a:p>
        </p:txBody>
      </p:sp>
      <p:sp>
        <p:nvSpPr>
          <p:cNvPr id="2" name="Rectangle 1"/>
          <p:cNvSpPr/>
          <p:nvPr/>
        </p:nvSpPr>
        <p:spPr>
          <a:xfrm>
            <a:off x="168594" y="1995861"/>
            <a:ext cx="6416227" cy="4154984"/>
          </a:xfrm>
          <a:prstGeom prst="rect">
            <a:avLst/>
          </a:prstGeom>
        </p:spPr>
        <p:txBody>
          <a:bodyPr wrap="square">
            <a:spAutoFit/>
          </a:bodyPr>
          <a:lstStyle/>
          <a:p>
            <a:pPr marL="342900" indent="-342900">
              <a:spcBef>
                <a:spcPct val="20000"/>
              </a:spcBef>
              <a:buFont typeface="Arial" panose="020B0604020202020204" pitchFamily="34" charset="0"/>
              <a:buChar char="•"/>
            </a:pPr>
            <a:r>
              <a:rPr lang="en-US" sz="2400" dirty="0">
                <a:latin typeface="Open Sans"/>
              </a:rPr>
              <a:t>“Bicameral” legislature — meaning that it’s made up of two bodies: </a:t>
            </a:r>
          </a:p>
          <a:p>
            <a:pPr marL="685800" lvl="1" indent="-342900">
              <a:spcBef>
                <a:spcPct val="20000"/>
              </a:spcBef>
              <a:buFont typeface="Arial" panose="020B0604020202020204" pitchFamily="34" charset="0"/>
              <a:buChar char="•"/>
            </a:pPr>
            <a:r>
              <a:rPr lang="en-US" sz="2400" dirty="0">
                <a:latin typeface="Open Sans"/>
              </a:rPr>
              <a:t>the </a:t>
            </a:r>
            <a:r>
              <a:rPr lang="en-US" sz="2400" dirty="0">
                <a:latin typeface="Open Sans"/>
                <a:hlinkClick r:id="rId3" tooltip="North Carolina House of Representatives"/>
              </a:rPr>
              <a:t>House of Representatives</a:t>
            </a:r>
            <a:r>
              <a:rPr lang="en-US" sz="2400" dirty="0">
                <a:latin typeface="Open Sans"/>
              </a:rPr>
              <a:t>, which has </a:t>
            </a:r>
            <a:r>
              <a:rPr lang="en-US" sz="2400" dirty="0">
                <a:latin typeface="Open Sans"/>
                <a:hlinkClick r:id="rId4" tooltip="Members of the North Carolina House of Representatives"/>
              </a:rPr>
              <a:t>120 members</a:t>
            </a:r>
            <a:r>
              <a:rPr lang="en-US" sz="2400" dirty="0">
                <a:latin typeface="Open Sans"/>
              </a:rPr>
              <a:t>, and </a:t>
            </a:r>
          </a:p>
          <a:p>
            <a:pPr marL="685800" lvl="1" indent="-342900">
              <a:spcBef>
                <a:spcPct val="20000"/>
              </a:spcBef>
              <a:buFont typeface="Arial" panose="020B0604020202020204" pitchFamily="34" charset="0"/>
              <a:buChar char="•"/>
            </a:pPr>
            <a:r>
              <a:rPr lang="en-US" sz="2400" dirty="0">
                <a:latin typeface="Open Sans"/>
              </a:rPr>
              <a:t>the </a:t>
            </a:r>
            <a:r>
              <a:rPr lang="en-US" sz="2400" dirty="0">
                <a:latin typeface="Open Sans"/>
                <a:hlinkClick r:id="rId5" tooltip="North Carolina Senate"/>
              </a:rPr>
              <a:t>Senate</a:t>
            </a:r>
            <a:r>
              <a:rPr lang="en-US" sz="2400" dirty="0">
                <a:latin typeface="Open Sans"/>
              </a:rPr>
              <a:t>, which has </a:t>
            </a:r>
            <a:r>
              <a:rPr lang="en-US" sz="2400" dirty="0">
                <a:latin typeface="Open Sans"/>
                <a:hlinkClick r:id="rId6" tooltip="Members of the North Carolina Senate"/>
              </a:rPr>
              <a:t>50 members</a:t>
            </a:r>
            <a:r>
              <a:rPr lang="en-US" sz="2400" dirty="0">
                <a:latin typeface="Open Sans"/>
              </a:rPr>
              <a:t>.</a:t>
            </a:r>
          </a:p>
          <a:p>
            <a:pPr marL="685800" lvl="1" indent="-342900">
              <a:spcBef>
                <a:spcPct val="20000"/>
              </a:spcBef>
              <a:buFont typeface="Arial" panose="020B0604020202020204" pitchFamily="34" charset="0"/>
              <a:buChar char="•"/>
            </a:pPr>
            <a:r>
              <a:rPr lang="en-US" sz="2400" dirty="0">
                <a:latin typeface="Open Sans"/>
              </a:rPr>
              <a:t>Elections are held every two years for each member of the General Assembly.  </a:t>
            </a:r>
            <a:endParaRPr lang="en-US" sz="2400" dirty="0"/>
          </a:p>
          <a:p>
            <a:pPr lvl="0">
              <a:spcBef>
                <a:spcPct val="20000"/>
              </a:spcBef>
            </a:pPr>
            <a:endParaRPr lang="en-US" sz="2400" dirty="0"/>
          </a:p>
          <a:p>
            <a:pPr lvl="0">
              <a:spcBef>
                <a:spcPct val="20000"/>
              </a:spcBef>
            </a:pPr>
            <a:r>
              <a:rPr lang="en-US" sz="2400" dirty="0"/>
              <a:t> </a:t>
            </a:r>
          </a:p>
        </p:txBody>
      </p:sp>
      <p:pic>
        <p:nvPicPr>
          <p:cNvPr id="3" name="Picture 2"/>
          <p:cNvPicPr>
            <a:picLocks noChangeAspect="1"/>
          </p:cNvPicPr>
          <p:nvPr/>
        </p:nvPicPr>
        <p:blipFill>
          <a:blip r:embed="rId7"/>
          <a:stretch>
            <a:fillRect/>
          </a:stretch>
        </p:blipFill>
        <p:spPr>
          <a:xfrm>
            <a:off x="6434911" y="2788398"/>
            <a:ext cx="2265744" cy="1583254"/>
          </a:xfrm>
          <a:prstGeom prst="rect">
            <a:avLst/>
          </a:prstGeom>
          <a:ln w="38100">
            <a:solidFill>
              <a:schemeClr val="accent1"/>
            </a:solidFill>
          </a:ln>
        </p:spPr>
      </p:pic>
      <p:pic>
        <p:nvPicPr>
          <p:cNvPr id="4" name="Picture 3" descr="A red and black logo&#10;&#10;Description automatically generated">
            <a:extLst>
              <a:ext uri="{FF2B5EF4-FFF2-40B4-BE49-F238E27FC236}">
                <a16:creationId xmlns:a16="http://schemas.microsoft.com/office/drawing/2014/main" id="{38CEC433-0F2A-A773-8599-05084C0B7B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453" y="6356351"/>
            <a:ext cx="1174394" cy="345973"/>
          </a:xfrm>
          <a:prstGeom prst="rect">
            <a:avLst/>
          </a:prstGeom>
        </p:spPr>
      </p:pic>
    </p:spTree>
    <p:extLst>
      <p:ext uri="{BB962C8B-B14F-4D97-AF65-F5344CB8AC3E}">
        <p14:creationId xmlns:p14="http://schemas.microsoft.com/office/powerpoint/2010/main" val="3720958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85D06-2558-4E65-AB02-34026C524C9D}"/>
              </a:ext>
            </a:extLst>
          </p:cNvPr>
          <p:cNvSpPr>
            <a:spLocks noGrp="1"/>
          </p:cNvSpPr>
          <p:nvPr>
            <p:ph type="title"/>
          </p:nvPr>
        </p:nvSpPr>
        <p:spPr>
          <a:xfrm>
            <a:off x="382712" y="276523"/>
            <a:ext cx="3276452" cy="1467631"/>
          </a:xfrm>
        </p:spPr>
        <p:txBody>
          <a:bodyPr vert="horz" lIns="68580" tIns="34290" rIns="68580" bIns="34290" rtlCol="0" anchor="b">
            <a:normAutofit fontScale="90000"/>
          </a:bodyPr>
          <a:lstStyle/>
          <a:p>
            <a:r>
              <a:rPr lang="en-US" sz="4050" b="1" dirty="0">
                <a:solidFill>
                  <a:schemeClr val="accent6">
                    <a:lumMod val="60000"/>
                    <a:lumOff val="40000"/>
                  </a:schemeClr>
                </a:solidFill>
              </a:rPr>
              <a:t>Advocacy at the NC State Legislature</a:t>
            </a:r>
          </a:p>
        </p:txBody>
      </p:sp>
      <p:sp>
        <p:nvSpPr>
          <p:cNvPr id="6" name="TextBox 5">
            <a:extLst>
              <a:ext uri="{FF2B5EF4-FFF2-40B4-BE49-F238E27FC236}">
                <a16:creationId xmlns:a16="http://schemas.microsoft.com/office/drawing/2014/main" id="{E1BDCA7A-64F6-4F09-9454-B651F2A9B87E}"/>
              </a:ext>
            </a:extLst>
          </p:cNvPr>
          <p:cNvSpPr txBox="1"/>
          <p:nvPr/>
        </p:nvSpPr>
        <p:spPr>
          <a:xfrm>
            <a:off x="211839" y="2200939"/>
            <a:ext cx="3276452" cy="2812388"/>
          </a:xfrm>
          <a:prstGeom prst="rect">
            <a:avLst/>
          </a:prstGeom>
        </p:spPr>
        <p:txBody>
          <a:bodyPr vert="horz" lIns="68580" tIns="34290" rIns="68580" bIns="34290" rtlCol="0">
            <a:normAutofit/>
          </a:bodyPr>
          <a:lstStyle/>
          <a:p>
            <a:pPr marL="214313" indent="-171450">
              <a:lnSpc>
                <a:spcPct val="90000"/>
              </a:lnSpc>
              <a:spcAft>
                <a:spcPts val="450"/>
              </a:spcAft>
              <a:buFont typeface="Arial" panose="020B0604020202020204" pitchFamily="34" charset="0"/>
              <a:buChar char="•"/>
            </a:pPr>
            <a:r>
              <a:rPr lang="en-US" b="1" dirty="0">
                <a:solidFill>
                  <a:srgbClr val="FF0000"/>
                </a:solidFill>
              </a:rPr>
              <a:t>Two Year/ Biennium Sessions</a:t>
            </a:r>
          </a:p>
          <a:p>
            <a:pPr marL="42863">
              <a:lnSpc>
                <a:spcPct val="90000"/>
              </a:lnSpc>
              <a:spcAft>
                <a:spcPts val="450"/>
              </a:spcAft>
            </a:pPr>
            <a:endParaRPr lang="en-US" b="1" dirty="0">
              <a:solidFill>
                <a:srgbClr val="FF0000"/>
              </a:solidFill>
            </a:endParaRPr>
          </a:p>
          <a:p>
            <a:pPr marL="214313" indent="-171450">
              <a:lnSpc>
                <a:spcPct val="90000"/>
              </a:lnSpc>
              <a:spcAft>
                <a:spcPts val="450"/>
              </a:spcAft>
              <a:buFont typeface="Arial" panose="020B0604020202020204" pitchFamily="34" charset="0"/>
              <a:buChar char="•"/>
            </a:pPr>
            <a:r>
              <a:rPr lang="en-US" b="1" dirty="0">
                <a:solidFill>
                  <a:srgbClr val="FF0000"/>
                </a:solidFill>
              </a:rPr>
              <a:t>Legislative Long Session </a:t>
            </a:r>
            <a:r>
              <a:rPr lang="en-US" b="1" dirty="0"/>
              <a:t>began January 2025</a:t>
            </a:r>
          </a:p>
          <a:p>
            <a:pPr marL="214313" indent="-171450">
              <a:lnSpc>
                <a:spcPct val="90000"/>
              </a:lnSpc>
              <a:spcAft>
                <a:spcPts val="450"/>
              </a:spcAft>
              <a:buFont typeface="Arial" panose="020B0604020202020204" pitchFamily="34" charset="0"/>
              <a:buChar char="•"/>
            </a:pPr>
            <a:r>
              <a:rPr lang="en-US" b="1" dirty="0"/>
              <a:t> </a:t>
            </a:r>
            <a:r>
              <a:rPr lang="en-US" b="1" dirty="0">
                <a:solidFill>
                  <a:srgbClr val="FF0000"/>
                </a:solidFill>
              </a:rPr>
              <a:t>End of Long Session: </a:t>
            </a:r>
            <a:r>
              <a:rPr lang="en-US" b="1" dirty="0"/>
              <a:t>June 27 – according to House calendar</a:t>
            </a:r>
          </a:p>
          <a:p>
            <a:pPr marL="214313" indent="-171450">
              <a:lnSpc>
                <a:spcPct val="90000"/>
              </a:lnSpc>
              <a:spcAft>
                <a:spcPts val="450"/>
              </a:spcAft>
              <a:buFont typeface="Arial" panose="020B0604020202020204" pitchFamily="34" charset="0"/>
              <a:buChar char="•"/>
            </a:pPr>
            <a:r>
              <a:rPr lang="en-US" b="1" dirty="0">
                <a:solidFill>
                  <a:srgbClr val="FF0000"/>
                </a:solidFill>
              </a:rPr>
              <a:t>Short session: </a:t>
            </a:r>
            <a:r>
              <a:rPr lang="en-US" b="1" dirty="0"/>
              <a:t>May-June of 2026 primarily for budget tweaks </a:t>
            </a:r>
          </a:p>
          <a:p>
            <a:pPr marL="385763" lvl="1" indent="-171450">
              <a:lnSpc>
                <a:spcPct val="90000"/>
              </a:lnSpc>
              <a:spcAft>
                <a:spcPts val="450"/>
              </a:spcAft>
              <a:buFont typeface="Arial" panose="020B0604020202020204" pitchFamily="34" charset="0"/>
              <a:buChar char="•"/>
            </a:pPr>
            <a:endParaRPr lang="en-US" sz="1425" dirty="0"/>
          </a:p>
          <a:p>
            <a:pPr marL="385763" lvl="1" indent="-171450">
              <a:lnSpc>
                <a:spcPct val="90000"/>
              </a:lnSpc>
              <a:spcAft>
                <a:spcPts val="450"/>
              </a:spcAft>
              <a:buFont typeface="Arial" panose="020B0604020202020204" pitchFamily="34" charset="0"/>
              <a:buChar char="•"/>
            </a:pPr>
            <a:endParaRPr lang="en-US" sz="1425" dirty="0"/>
          </a:p>
          <a:p>
            <a:pPr marL="385763" lvl="1" indent="-171450">
              <a:lnSpc>
                <a:spcPct val="90000"/>
              </a:lnSpc>
              <a:spcAft>
                <a:spcPts val="450"/>
              </a:spcAft>
              <a:buFont typeface="Arial" panose="020B0604020202020204" pitchFamily="34" charset="0"/>
              <a:buChar char="•"/>
            </a:pPr>
            <a:endParaRPr lang="en-US" sz="1425" dirty="0"/>
          </a:p>
          <a:p>
            <a:pPr marL="385763" lvl="1" indent="-171450">
              <a:lnSpc>
                <a:spcPct val="90000"/>
              </a:lnSpc>
              <a:spcAft>
                <a:spcPts val="450"/>
              </a:spcAft>
              <a:buFont typeface="Arial" panose="020B0604020202020204" pitchFamily="34" charset="0"/>
              <a:buChar char="•"/>
            </a:pPr>
            <a:endParaRPr lang="en-US" sz="1425" dirty="0"/>
          </a:p>
          <a:p>
            <a:pPr marL="385763" lvl="1" indent="-171450">
              <a:lnSpc>
                <a:spcPct val="90000"/>
              </a:lnSpc>
              <a:spcAft>
                <a:spcPts val="450"/>
              </a:spcAft>
              <a:buFont typeface="Arial" panose="020B0604020202020204" pitchFamily="34" charset="0"/>
              <a:buChar char="•"/>
            </a:pPr>
            <a:endParaRPr lang="en-US" sz="1425" dirty="0"/>
          </a:p>
          <a:p>
            <a:pPr marL="214313" indent="-171450">
              <a:lnSpc>
                <a:spcPct val="90000"/>
              </a:lnSpc>
              <a:spcAft>
                <a:spcPts val="450"/>
              </a:spcAft>
              <a:buFont typeface="Arial" panose="020B0604020202020204" pitchFamily="34" charset="0"/>
              <a:buChar char="•"/>
            </a:pPr>
            <a:endParaRPr lang="en-US" sz="1425" dirty="0"/>
          </a:p>
        </p:txBody>
      </p:sp>
      <p:pic>
        <p:nvPicPr>
          <p:cNvPr id="9" name="Picture 8">
            <a:extLst>
              <a:ext uri="{FF2B5EF4-FFF2-40B4-BE49-F238E27FC236}">
                <a16:creationId xmlns:a16="http://schemas.microsoft.com/office/drawing/2014/main" id="{D669CE57-57A8-4BDC-B75E-565109A615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983777" y="1414132"/>
            <a:ext cx="5159081" cy="350839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8" name="Picture 7" descr="A picture containing text, clipart&#10;&#10;Description automatically generated">
            <a:extLst>
              <a:ext uri="{FF2B5EF4-FFF2-40B4-BE49-F238E27FC236}">
                <a16:creationId xmlns:a16="http://schemas.microsoft.com/office/drawing/2014/main" id="{C361E976-4F5E-474F-A69F-5798C6EA97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9" y="6258434"/>
            <a:ext cx="1750916" cy="515816"/>
          </a:xfrm>
          <a:prstGeom prst="rect">
            <a:avLst/>
          </a:prstGeom>
        </p:spPr>
      </p:pic>
    </p:spTree>
    <p:extLst>
      <p:ext uri="{BB962C8B-B14F-4D97-AF65-F5344CB8AC3E}">
        <p14:creationId xmlns:p14="http://schemas.microsoft.com/office/powerpoint/2010/main" val="976404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85D06-2558-4E65-AB02-34026C524C9D}"/>
              </a:ext>
            </a:extLst>
          </p:cNvPr>
          <p:cNvSpPr>
            <a:spLocks noGrp="1"/>
          </p:cNvSpPr>
          <p:nvPr>
            <p:ph type="title"/>
          </p:nvPr>
        </p:nvSpPr>
        <p:spPr>
          <a:xfrm>
            <a:off x="372141" y="306016"/>
            <a:ext cx="3276452" cy="1467631"/>
          </a:xfrm>
        </p:spPr>
        <p:txBody>
          <a:bodyPr vert="horz" lIns="68580" tIns="34290" rIns="68580" bIns="34290" rtlCol="0" anchor="b">
            <a:normAutofit/>
          </a:bodyPr>
          <a:lstStyle/>
          <a:p>
            <a:r>
              <a:rPr lang="en-US" sz="4050" b="1" dirty="0">
                <a:solidFill>
                  <a:schemeClr val="accent6">
                    <a:lumMod val="60000"/>
                    <a:lumOff val="40000"/>
                  </a:schemeClr>
                </a:solidFill>
              </a:rPr>
              <a:t>2025 Political Landscape</a:t>
            </a:r>
          </a:p>
        </p:txBody>
      </p:sp>
      <p:sp>
        <p:nvSpPr>
          <p:cNvPr id="6" name="TextBox 5">
            <a:extLst>
              <a:ext uri="{FF2B5EF4-FFF2-40B4-BE49-F238E27FC236}">
                <a16:creationId xmlns:a16="http://schemas.microsoft.com/office/drawing/2014/main" id="{E1BDCA7A-64F6-4F09-9454-B651F2A9B87E}"/>
              </a:ext>
            </a:extLst>
          </p:cNvPr>
          <p:cNvSpPr txBox="1"/>
          <p:nvPr/>
        </p:nvSpPr>
        <p:spPr>
          <a:xfrm>
            <a:off x="372141" y="2690038"/>
            <a:ext cx="3611636" cy="2812388"/>
          </a:xfrm>
          <a:prstGeom prst="rect">
            <a:avLst/>
          </a:prstGeom>
        </p:spPr>
        <p:txBody>
          <a:bodyPr vert="horz" lIns="68580" tIns="34290" rIns="68580" bIns="34290" rtlCol="0">
            <a:normAutofit/>
          </a:bodyPr>
          <a:lstStyle/>
          <a:p>
            <a:pPr marL="214313" indent="-171450">
              <a:lnSpc>
                <a:spcPct val="90000"/>
              </a:lnSpc>
              <a:spcAft>
                <a:spcPts val="450"/>
              </a:spcAft>
              <a:buFont typeface="Arial" panose="020B0604020202020204" pitchFamily="34" charset="0"/>
              <a:buChar char="•"/>
            </a:pPr>
            <a:r>
              <a:rPr lang="en-US" b="1" dirty="0"/>
              <a:t>SENATE: GOP supermajority </a:t>
            </a:r>
          </a:p>
          <a:p>
            <a:pPr marL="42863">
              <a:lnSpc>
                <a:spcPct val="90000"/>
              </a:lnSpc>
              <a:spcAft>
                <a:spcPts val="450"/>
              </a:spcAft>
            </a:pPr>
            <a:r>
              <a:rPr lang="en-US" b="1" dirty="0"/>
              <a:t> </a:t>
            </a:r>
          </a:p>
          <a:p>
            <a:pPr marL="214313" indent="-171450">
              <a:lnSpc>
                <a:spcPct val="90000"/>
              </a:lnSpc>
              <a:spcAft>
                <a:spcPts val="450"/>
              </a:spcAft>
              <a:buFont typeface="Arial" panose="020B0604020202020204" pitchFamily="34" charset="0"/>
              <a:buChar char="•"/>
            </a:pPr>
            <a:r>
              <a:rPr lang="en-US" b="1" dirty="0"/>
              <a:t>HOUSE: GOP </a:t>
            </a:r>
            <a:r>
              <a:rPr lang="en-US" dirty="0"/>
              <a:t> </a:t>
            </a:r>
            <a:r>
              <a:rPr lang="en-US" b="1" dirty="0"/>
              <a:t>majority (1 vote shy of super)  </a:t>
            </a:r>
          </a:p>
          <a:p>
            <a:pPr marL="42863">
              <a:lnSpc>
                <a:spcPct val="90000"/>
              </a:lnSpc>
              <a:spcAft>
                <a:spcPts val="450"/>
              </a:spcAft>
            </a:pPr>
            <a:endParaRPr lang="en-US" b="1" dirty="0"/>
          </a:p>
          <a:p>
            <a:pPr marL="214313" indent="-171450">
              <a:lnSpc>
                <a:spcPct val="90000"/>
              </a:lnSpc>
              <a:spcAft>
                <a:spcPts val="450"/>
              </a:spcAft>
              <a:buFont typeface="Arial" panose="020B0604020202020204" pitchFamily="34" charset="0"/>
              <a:buChar char="•"/>
            </a:pPr>
            <a:r>
              <a:rPr lang="en-US" b="1" dirty="0"/>
              <a:t>Newly elected Democratic Governor Josh Stein </a:t>
            </a:r>
          </a:p>
          <a:p>
            <a:pPr marL="214313" lvl="1">
              <a:lnSpc>
                <a:spcPct val="90000"/>
              </a:lnSpc>
              <a:spcAft>
                <a:spcPts val="450"/>
              </a:spcAft>
            </a:pPr>
            <a:endParaRPr lang="en-US" dirty="0"/>
          </a:p>
          <a:p>
            <a:pPr marL="385763" lvl="1" indent="-171450">
              <a:lnSpc>
                <a:spcPct val="90000"/>
              </a:lnSpc>
              <a:spcAft>
                <a:spcPts val="450"/>
              </a:spcAft>
              <a:buFont typeface="Arial" panose="020B0604020202020204" pitchFamily="34" charset="0"/>
              <a:buChar char="•"/>
            </a:pPr>
            <a:endParaRPr lang="en-US" sz="1650" dirty="0"/>
          </a:p>
          <a:p>
            <a:pPr marL="385763" lvl="1" indent="-171450">
              <a:lnSpc>
                <a:spcPct val="90000"/>
              </a:lnSpc>
              <a:spcAft>
                <a:spcPts val="450"/>
              </a:spcAft>
              <a:buFont typeface="Arial" panose="020B0604020202020204" pitchFamily="34" charset="0"/>
              <a:buChar char="•"/>
            </a:pPr>
            <a:endParaRPr lang="en-US" sz="1650" dirty="0"/>
          </a:p>
          <a:p>
            <a:pPr marL="385763" lvl="1" indent="-171450">
              <a:lnSpc>
                <a:spcPct val="90000"/>
              </a:lnSpc>
              <a:spcAft>
                <a:spcPts val="450"/>
              </a:spcAft>
              <a:buFont typeface="Arial" panose="020B0604020202020204" pitchFamily="34" charset="0"/>
              <a:buChar char="•"/>
            </a:pPr>
            <a:endParaRPr lang="en-US" sz="1650" dirty="0"/>
          </a:p>
          <a:p>
            <a:pPr marL="385763" lvl="1" indent="-171450">
              <a:lnSpc>
                <a:spcPct val="90000"/>
              </a:lnSpc>
              <a:spcAft>
                <a:spcPts val="450"/>
              </a:spcAft>
              <a:buFont typeface="Arial" panose="020B0604020202020204" pitchFamily="34" charset="0"/>
              <a:buChar char="•"/>
            </a:pPr>
            <a:endParaRPr lang="en-US" sz="1650" dirty="0"/>
          </a:p>
          <a:p>
            <a:pPr marL="214313" indent="-171450">
              <a:lnSpc>
                <a:spcPct val="90000"/>
              </a:lnSpc>
              <a:spcAft>
                <a:spcPts val="450"/>
              </a:spcAft>
              <a:buFont typeface="Arial" panose="020B0604020202020204" pitchFamily="34" charset="0"/>
              <a:buChar char="•"/>
            </a:pPr>
            <a:endParaRPr lang="en-US" sz="1650" dirty="0"/>
          </a:p>
        </p:txBody>
      </p:sp>
      <p:pic>
        <p:nvPicPr>
          <p:cNvPr id="7" name="Picture 6">
            <a:extLst>
              <a:ext uri="{FF2B5EF4-FFF2-40B4-BE49-F238E27FC236}">
                <a16:creationId xmlns:a16="http://schemas.microsoft.com/office/drawing/2014/main" id="{8FB8855D-694A-432B-B9D3-86D06C8AB6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466" r="12817"/>
          <a:stretch/>
        </p:blipFill>
        <p:spPr>
          <a:xfrm>
            <a:off x="3983777" y="85725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8" name="Picture 7" descr="A picture containing text, clipart&#10;&#10;Description automatically generated">
            <a:extLst>
              <a:ext uri="{FF2B5EF4-FFF2-40B4-BE49-F238E27FC236}">
                <a16:creationId xmlns:a16="http://schemas.microsoft.com/office/drawing/2014/main" id="{AC226E89-32CA-4004-9E3A-B79B0EBD58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9" y="6258434"/>
            <a:ext cx="1750916" cy="515816"/>
          </a:xfrm>
          <a:prstGeom prst="rect">
            <a:avLst/>
          </a:prstGeom>
        </p:spPr>
      </p:pic>
    </p:spTree>
    <p:extLst>
      <p:ext uri="{BB962C8B-B14F-4D97-AF65-F5344CB8AC3E}">
        <p14:creationId xmlns:p14="http://schemas.microsoft.com/office/powerpoint/2010/main" val="3237238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410210" y="1206001"/>
            <a:ext cx="6320790" cy="9321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lgn="l" rtl="0" eaLnBrk="1" fontAlgn="base" hangingPunct="1">
              <a:spcBef>
                <a:spcPct val="0"/>
              </a:spcBef>
              <a:spcAft>
                <a:spcPct val="0"/>
              </a:spcAft>
              <a:defRPr sz="3200">
                <a:solidFill>
                  <a:schemeClr val="folHlink"/>
                </a:solidFill>
                <a:latin typeface="+mj-lt"/>
                <a:ea typeface="+mj-ea"/>
                <a:cs typeface="+mj-cs"/>
              </a:defRPr>
            </a:lvl1pPr>
            <a:lvl2pPr algn="l" rtl="0" eaLnBrk="1" fontAlgn="base" hangingPunct="1">
              <a:spcBef>
                <a:spcPct val="0"/>
              </a:spcBef>
              <a:spcAft>
                <a:spcPct val="0"/>
              </a:spcAft>
              <a:defRPr sz="3200">
                <a:solidFill>
                  <a:schemeClr val="folHlink"/>
                </a:solidFill>
                <a:latin typeface="Arial" charset="0"/>
              </a:defRPr>
            </a:lvl2pPr>
            <a:lvl3pPr algn="l" rtl="0" eaLnBrk="1" fontAlgn="base" hangingPunct="1">
              <a:spcBef>
                <a:spcPct val="0"/>
              </a:spcBef>
              <a:spcAft>
                <a:spcPct val="0"/>
              </a:spcAft>
              <a:defRPr sz="3200">
                <a:solidFill>
                  <a:schemeClr val="folHlink"/>
                </a:solidFill>
                <a:latin typeface="Arial" charset="0"/>
              </a:defRPr>
            </a:lvl3pPr>
            <a:lvl4pPr algn="l" rtl="0" eaLnBrk="1" fontAlgn="base" hangingPunct="1">
              <a:spcBef>
                <a:spcPct val="0"/>
              </a:spcBef>
              <a:spcAft>
                <a:spcPct val="0"/>
              </a:spcAft>
              <a:defRPr sz="3200">
                <a:solidFill>
                  <a:schemeClr val="folHlink"/>
                </a:solidFill>
                <a:latin typeface="Arial" charset="0"/>
              </a:defRPr>
            </a:lvl4pPr>
            <a:lvl5pPr algn="l" rtl="0" eaLnBrk="1" fontAlgn="base" hangingPunct="1">
              <a:spcBef>
                <a:spcPct val="0"/>
              </a:spcBef>
              <a:spcAft>
                <a:spcPct val="0"/>
              </a:spcAft>
              <a:defRPr sz="3200">
                <a:solidFill>
                  <a:schemeClr val="folHlink"/>
                </a:solidFill>
                <a:latin typeface="Arial" charset="0"/>
              </a:defRPr>
            </a:lvl5pPr>
            <a:lvl6pPr marL="457200" algn="l" rtl="0" eaLnBrk="1" fontAlgn="base" hangingPunct="1">
              <a:spcBef>
                <a:spcPct val="0"/>
              </a:spcBef>
              <a:spcAft>
                <a:spcPct val="0"/>
              </a:spcAft>
              <a:defRPr sz="3200">
                <a:solidFill>
                  <a:schemeClr val="folHlink"/>
                </a:solidFill>
                <a:latin typeface="Arial" charset="0"/>
              </a:defRPr>
            </a:lvl6pPr>
            <a:lvl7pPr marL="914400" algn="l" rtl="0" eaLnBrk="1" fontAlgn="base" hangingPunct="1">
              <a:spcBef>
                <a:spcPct val="0"/>
              </a:spcBef>
              <a:spcAft>
                <a:spcPct val="0"/>
              </a:spcAft>
              <a:defRPr sz="3200">
                <a:solidFill>
                  <a:schemeClr val="folHlink"/>
                </a:solidFill>
                <a:latin typeface="Arial" charset="0"/>
              </a:defRPr>
            </a:lvl7pPr>
            <a:lvl8pPr marL="1371600" algn="l" rtl="0" eaLnBrk="1" fontAlgn="base" hangingPunct="1">
              <a:spcBef>
                <a:spcPct val="0"/>
              </a:spcBef>
              <a:spcAft>
                <a:spcPct val="0"/>
              </a:spcAft>
              <a:defRPr sz="3200">
                <a:solidFill>
                  <a:schemeClr val="folHlink"/>
                </a:solidFill>
                <a:latin typeface="Arial" charset="0"/>
              </a:defRPr>
            </a:lvl8pPr>
            <a:lvl9pPr marL="1828800" algn="l" rtl="0" eaLnBrk="1" fontAlgn="base" hangingPunct="1">
              <a:spcBef>
                <a:spcPct val="0"/>
              </a:spcBef>
              <a:spcAft>
                <a:spcPct val="0"/>
              </a:spcAft>
              <a:defRPr sz="3200">
                <a:solidFill>
                  <a:schemeClr val="folHlink"/>
                </a:solidFill>
                <a:latin typeface="Arial" charset="0"/>
              </a:defRPr>
            </a:lvl9pPr>
          </a:lstStyle>
          <a:p>
            <a:pPr algn="ctr"/>
            <a:r>
              <a:rPr lang="en-US" sz="3000" spc="225" dirty="0">
                <a:solidFill>
                  <a:srgbClr val="FF0000"/>
                </a:solidFill>
                <a:latin typeface="Franklin Gothic Demi" panose="020B0703020102020204" pitchFamily="34" charset="0"/>
              </a:rPr>
              <a:t>How a Bill Becomes a Law in North Carolina</a:t>
            </a:r>
          </a:p>
        </p:txBody>
      </p:sp>
      <p:cxnSp>
        <p:nvCxnSpPr>
          <p:cNvPr id="7" name="Straight Connector 6"/>
          <p:cNvCxnSpPr>
            <a:cxnSpLocks/>
          </p:cNvCxnSpPr>
          <p:nvPr/>
        </p:nvCxnSpPr>
        <p:spPr>
          <a:xfrm>
            <a:off x="1410210" y="2172348"/>
            <a:ext cx="632079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7F0AC7EF-8198-4E2A-B7C4-2A7D41C94D75}" type="slidenum">
              <a:rPr lang="en-US" smtClean="0"/>
              <a:t>17</a:t>
            </a:fld>
            <a:endParaRPr lang="en-US"/>
          </a:p>
        </p:txBody>
      </p:sp>
      <p:sp>
        <p:nvSpPr>
          <p:cNvPr id="2" name="Rectangle 1"/>
          <p:cNvSpPr/>
          <p:nvPr/>
        </p:nvSpPr>
        <p:spPr>
          <a:xfrm>
            <a:off x="1647884" y="2174155"/>
            <a:ext cx="6416227" cy="904863"/>
          </a:xfrm>
          <a:prstGeom prst="rect">
            <a:avLst/>
          </a:prstGeom>
        </p:spPr>
        <p:txBody>
          <a:bodyPr wrap="square">
            <a:spAutoFit/>
          </a:bodyPr>
          <a:lstStyle/>
          <a:p>
            <a:pPr lvl="0">
              <a:spcBef>
                <a:spcPct val="20000"/>
              </a:spcBef>
            </a:pPr>
            <a:endParaRPr lang="en-US" sz="2400" dirty="0"/>
          </a:p>
          <a:p>
            <a:pPr lvl="0">
              <a:spcBef>
                <a:spcPct val="20000"/>
              </a:spcBef>
            </a:pPr>
            <a:r>
              <a:rPr lang="en-US" sz="2400" dirty="0"/>
              <a:t> </a:t>
            </a:r>
          </a:p>
        </p:txBody>
      </p:sp>
      <p:sp>
        <p:nvSpPr>
          <p:cNvPr id="3" name="TextBox 2">
            <a:extLst>
              <a:ext uri="{FF2B5EF4-FFF2-40B4-BE49-F238E27FC236}">
                <a16:creationId xmlns:a16="http://schemas.microsoft.com/office/drawing/2014/main" id="{2C5A191E-D544-449D-B9E2-AB83F166EE9F}"/>
              </a:ext>
            </a:extLst>
          </p:cNvPr>
          <p:cNvSpPr txBox="1"/>
          <p:nvPr/>
        </p:nvSpPr>
        <p:spPr>
          <a:xfrm>
            <a:off x="432524" y="2742025"/>
            <a:ext cx="8773341" cy="2146742"/>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b="1" dirty="0"/>
              <a:t>Drafting of Bills</a:t>
            </a:r>
          </a:p>
          <a:p>
            <a:pPr marL="342900" indent="-342900" fontAlgn="base">
              <a:buFont typeface="Arial" panose="020B0604020202020204" pitchFamily="34" charset="0"/>
              <a:buChar char="•"/>
            </a:pPr>
            <a:endParaRPr lang="en-US" sz="2400" b="1" dirty="0"/>
          </a:p>
          <a:p>
            <a:pPr marL="342900" indent="-342900" fontAlgn="base">
              <a:buFont typeface="Arial" panose="020B0604020202020204" pitchFamily="34" charset="0"/>
              <a:buChar char="•"/>
            </a:pPr>
            <a:r>
              <a:rPr lang="en-US" sz="2400" b="1" dirty="0"/>
              <a:t>Introduction of Bills</a:t>
            </a:r>
          </a:p>
          <a:p>
            <a:pPr marL="342900" indent="-342900" fontAlgn="base">
              <a:buFont typeface="Arial" panose="020B0604020202020204" pitchFamily="34" charset="0"/>
              <a:buChar char="•"/>
            </a:pPr>
            <a:endParaRPr lang="en-US" sz="2400" b="1" dirty="0"/>
          </a:p>
          <a:p>
            <a:pPr marL="342900" indent="-342900" fontAlgn="base">
              <a:buFont typeface="Arial" panose="020B0604020202020204" pitchFamily="34" charset="0"/>
              <a:buChar char="•"/>
            </a:pPr>
            <a:r>
              <a:rPr lang="en-US" sz="2400" b="1" dirty="0"/>
              <a:t>Reference to Committee</a:t>
            </a:r>
            <a:endParaRPr lang="en-US" sz="2400" dirty="0"/>
          </a:p>
          <a:p>
            <a:endParaRPr lang="en-US" sz="1350" dirty="0"/>
          </a:p>
        </p:txBody>
      </p:sp>
      <p:pic>
        <p:nvPicPr>
          <p:cNvPr id="4" name="Picture 2" descr="ABC breathes new life into 'School House Rock' in a new TV special - ABC7  New York">
            <a:extLst>
              <a:ext uri="{FF2B5EF4-FFF2-40B4-BE49-F238E27FC236}">
                <a16:creationId xmlns:a16="http://schemas.microsoft.com/office/drawing/2014/main" id="{3944D38C-8344-45FE-8FCE-7D445666621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251818" y="2962490"/>
            <a:ext cx="2479183" cy="139454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A picture containing text, clipart&#10;&#10;Description automatically generated">
            <a:extLst>
              <a:ext uri="{FF2B5EF4-FFF2-40B4-BE49-F238E27FC236}">
                <a16:creationId xmlns:a16="http://schemas.microsoft.com/office/drawing/2014/main" id="{08AAF8D0-C3F1-8378-F882-B3B4EEAE4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9" y="6258434"/>
            <a:ext cx="1750916" cy="515816"/>
          </a:xfrm>
          <a:prstGeom prst="rect">
            <a:avLst/>
          </a:prstGeom>
        </p:spPr>
      </p:pic>
    </p:spTree>
    <p:extLst>
      <p:ext uri="{BB962C8B-B14F-4D97-AF65-F5344CB8AC3E}">
        <p14:creationId xmlns:p14="http://schemas.microsoft.com/office/powerpoint/2010/main" val="1252514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410210" y="1206001"/>
            <a:ext cx="6320790" cy="9321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lgn="l" rtl="0" eaLnBrk="1" fontAlgn="base" hangingPunct="1">
              <a:spcBef>
                <a:spcPct val="0"/>
              </a:spcBef>
              <a:spcAft>
                <a:spcPct val="0"/>
              </a:spcAft>
              <a:defRPr sz="3200">
                <a:solidFill>
                  <a:schemeClr val="folHlink"/>
                </a:solidFill>
                <a:latin typeface="+mj-lt"/>
                <a:ea typeface="+mj-ea"/>
                <a:cs typeface="+mj-cs"/>
              </a:defRPr>
            </a:lvl1pPr>
            <a:lvl2pPr algn="l" rtl="0" eaLnBrk="1" fontAlgn="base" hangingPunct="1">
              <a:spcBef>
                <a:spcPct val="0"/>
              </a:spcBef>
              <a:spcAft>
                <a:spcPct val="0"/>
              </a:spcAft>
              <a:defRPr sz="3200">
                <a:solidFill>
                  <a:schemeClr val="folHlink"/>
                </a:solidFill>
                <a:latin typeface="Arial" charset="0"/>
              </a:defRPr>
            </a:lvl2pPr>
            <a:lvl3pPr algn="l" rtl="0" eaLnBrk="1" fontAlgn="base" hangingPunct="1">
              <a:spcBef>
                <a:spcPct val="0"/>
              </a:spcBef>
              <a:spcAft>
                <a:spcPct val="0"/>
              </a:spcAft>
              <a:defRPr sz="3200">
                <a:solidFill>
                  <a:schemeClr val="folHlink"/>
                </a:solidFill>
                <a:latin typeface="Arial" charset="0"/>
              </a:defRPr>
            </a:lvl3pPr>
            <a:lvl4pPr algn="l" rtl="0" eaLnBrk="1" fontAlgn="base" hangingPunct="1">
              <a:spcBef>
                <a:spcPct val="0"/>
              </a:spcBef>
              <a:spcAft>
                <a:spcPct val="0"/>
              </a:spcAft>
              <a:defRPr sz="3200">
                <a:solidFill>
                  <a:schemeClr val="folHlink"/>
                </a:solidFill>
                <a:latin typeface="Arial" charset="0"/>
              </a:defRPr>
            </a:lvl4pPr>
            <a:lvl5pPr algn="l" rtl="0" eaLnBrk="1" fontAlgn="base" hangingPunct="1">
              <a:spcBef>
                <a:spcPct val="0"/>
              </a:spcBef>
              <a:spcAft>
                <a:spcPct val="0"/>
              </a:spcAft>
              <a:defRPr sz="3200">
                <a:solidFill>
                  <a:schemeClr val="folHlink"/>
                </a:solidFill>
                <a:latin typeface="Arial" charset="0"/>
              </a:defRPr>
            </a:lvl5pPr>
            <a:lvl6pPr marL="457200" algn="l" rtl="0" eaLnBrk="1" fontAlgn="base" hangingPunct="1">
              <a:spcBef>
                <a:spcPct val="0"/>
              </a:spcBef>
              <a:spcAft>
                <a:spcPct val="0"/>
              </a:spcAft>
              <a:defRPr sz="3200">
                <a:solidFill>
                  <a:schemeClr val="folHlink"/>
                </a:solidFill>
                <a:latin typeface="Arial" charset="0"/>
              </a:defRPr>
            </a:lvl6pPr>
            <a:lvl7pPr marL="914400" algn="l" rtl="0" eaLnBrk="1" fontAlgn="base" hangingPunct="1">
              <a:spcBef>
                <a:spcPct val="0"/>
              </a:spcBef>
              <a:spcAft>
                <a:spcPct val="0"/>
              </a:spcAft>
              <a:defRPr sz="3200">
                <a:solidFill>
                  <a:schemeClr val="folHlink"/>
                </a:solidFill>
                <a:latin typeface="Arial" charset="0"/>
              </a:defRPr>
            </a:lvl7pPr>
            <a:lvl8pPr marL="1371600" algn="l" rtl="0" eaLnBrk="1" fontAlgn="base" hangingPunct="1">
              <a:spcBef>
                <a:spcPct val="0"/>
              </a:spcBef>
              <a:spcAft>
                <a:spcPct val="0"/>
              </a:spcAft>
              <a:defRPr sz="3200">
                <a:solidFill>
                  <a:schemeClr val="folHlink"/>
                </a:solidFill>
                <a:latin typeface="Arial" charset="0"/>
              </a:defRPr>
            </a:lvl8pPr>
            <a:lvl9pPr marL="1828800" algn="l" rtl="0" eaLnBrk="1" fontAlgn="base" hangingPunct="1">
              <a:spcBef>
                <a:spcPct val="0"/>
              </a:spcBef>
              <a:spcAft>
                <a:spcPct val="0"/>
              </a:spcAft>
              <a:defRPr sz="3200">
                <a:solidFill>
                  <a:schemeClr val="folHlink"/>
                </a:solidFill>
                <a:latin typeface="Arial" charset="0"/>
              </a:defRPr>
            </a:lvl9pPr>
          </a:lstStyle>
          <a:p>
            <a:pPr algn="ctr"/>
            <a:r>
              <a:rPr lang="en-US" sz="3000" spc="225" dirty="0">
                <a:solidFill>
                  <a:srgbClr val="FF0000"/>
                </a:solidFill>
                <a:latin typeface="Franklin Gothic Demi" panose="020B0703020102020204" pitchFamily="34" charset="0"/>
              </a:rPr>
              <a:t>How a Bill Becomes a Law in North Carolina Continued.. </a:t>
            </a:r>
          </a:p>
        </p:txBody>
      </p:sp>
      <p:cxnSp>
        <p:nvCxnSpPr>
          <p:cNvPr id="7" name="Straight Connector 6"/>
          <p:cNvCxnSpPr>
            <a:cxnSpLocks/>
          </p:cNvCxnSpPr>
          <p:nvPr/>
        </p:nvCxnSpPr>
        <p:spPr>
          <a:xfrm>
            <a:off x="1410210" y="2172348"/>
            <a:ext cx="632079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7F0AC7EF-8198-4E2A-B7C4-2A7D41C94D75}" type="slidenum">
              <a:rPr lang="en-US" smtClean="0"/>
              <a:t>18</a:t>
            </a:fld>
            <a:endParaRPr lang="en-US"/>
          </a:p>
        </p:txBody>
      </p:sp>
      <p:sp>
        <p:nvSpPr>
          <p:cNvPr id="2" name="Rectangle 1"/>
          <p:cNvSpPr/>
          <p:nvPr/>
        </p:nvSpPr>
        <p:spPr>
          <a:xfrm>
            <a:off x="1647884" y="2174155"/>
            <a:ext cx="6416227" cy="904863"/>
          </a:xfrm>
          <a:prstGeom prst="rect">
            <a:avLst/>
          </a:prstGeom>
        </p:spPr>
        <p:txBody>
          <a:bodyPr wrap="square">
            <a:spAutoFit/>
          </a:bodyPr>
          <a:lstStyle/>
          <a:p>
            <a:pPr lvl="0">
              <a:spcBef>
                <a:spcPct val="20000"/>
              </a:spcBef>
            </a:pPr>
            <a:endParaRPr lang="en-US" sz="2400" dirty="0"/>
          </a:p>
          <a:p>
            <a:pPr lvl="0">
              <a:spcBef>
                <a:spcPct val="20000"/>
              </a:spcBef>
            </a:pPr>
            <a:r>
              <a:rPr lang="en-US" sz="2400" dirty="0"/>
              <a:t> </a:t>
            </a:r>
          </a:p>
        </p:txBody>
      </p:sp>
      <p:sp>
        <p:nvSpPr>
          <p:cNvPr id="3" name="TextBox 2">
            <a:extLst>
              <a:ext uri="{FF2B5EF4-FFF2-40B4-BE49-F238E27FC236}">
                <a16:creationId xmlns:a16="http://schemas.microsoft.com/office/drawing/2014/main" id="{2C5A191E-D544-449D-B9E2-AB83F166EE9F}"/>
              </a:ext>
            </a:extLst>
          </p:cNvPr>
          <p:cNvSpPr txBox="1"/>
          <p:nvPr/>
        </p:nvSpPr>
        <p:spPr>
          <a:xfrm>
            <a:off x="114300" y="2501777"/>
            <a:ext cx="8773341" cy="3416320"/>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b="1" dirty="0"/>
              <a:t>Consideration by First Chamber</a:t>
            </a:r>
          </a:p>
          <a:p>
            <a:pPr marL="342900" indent="-342900" fontAlgn="base">
              <a:buFont typeface="Arial" panose="020B0604020202020204" pitchFamily="34" charset="0"/>
              <a:buChar char="•"/>
            </a:pPr>
            <a:endParaRPr lang="en-US" sz="2400" dirty="0"/>
          </a:p>
          <a:p>
            <a:pPr marL="342900" indent="-342900" fontAlgn="base">
              <a:buFont typeface="Arial" panose="020B0604020202020204" pitchFamily="34" charset="0"/>
              <a:buChar char="•"/>
            </a:pPr>
            <a:r>
              <a:rPr lang="en-US" sz="2400" b="1" dirty="0"/>
              <a:t>Consideration by Second Chamber</a:t>
            </a:r>
          </a:p>
          <a:p>
            <a:pPr marL="342900" indent="-342900" fontAlgn="base">
              <a:buFont typeface="Arial" panose="020B0604020202020204" pitchFamily="34" charset="0"/>
              <a:buChar char="•"/>
            </a:pPr>
            <a:endParaRPr lang="en-US" sz="2400" dirty="0"/>
          </a:p>
          <a:p>
            <a:pPr marL="342900" indent="-342900" fontAlgn="base">
              <a:buFont typeface="Arial" panose="020B0604020202020204" pitchFamily="34" charset="0"/>
              <a:buChar char="•"/>
            </a:pPr>
            <a:r>
              <a:rPr lang="en-US" sz="2400" b="1" dirty="0"/>
              <a:t>Enrollment, Ratification and Publication</a:t>
            </a: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For more in depth visual: </a:t>
            </a:r>
            <a:r>
              <a:rPr lang="en-US" sz="2400" dirty="0">
                <a:hlinkClick r:id="rId3"/>
              </a:rPr>
              <a:t>https://www.ncleg.gov/Files/EducationalResources/HowAnIdeaBecomesALaw.pdf</a:t>
            </a:r>
            <a:endParaRPr lang="en-US" sz="2400" dirty="0"/>
          </a:p>
        </p:txBody>
      </p:sp>
      <p:pic>
        <p:nvPicPr>
          <p:cNvPr id="2050" name="Picture 2" descr="I'm Just A Bill - Schoolhouse Rock video &amp; lyrics from the '70s - Click  Americana">
            <a:extLst>
              <a:ext uri="{FF2B5EF4-FFF2-40B4-BE49-F238E27FC236}">
                <a16:creationId xmlns:a16="http://schemas.microsoft.com/office/drawing/2014/main" id="{D7BB38BE-0BA0-421A-8161-B1A67D12B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3089" y="2703339"/>
            <a:ext cx="2228695" cy="150659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descr="A picture containing text, clipart&#10;&#10;Description automatically generated">
            <a:extLst>
              <a:ext uri="{FF2B5EF4-FFF2-40B4-BE49-F238E27FC236}">
                <a16:creationId xmlns:a16="http://schemas.microsoft.com/office/drawing/2014/main" id="{AE9AEEA9-E6FE-454D-A725-8F87E8381A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49" y="6258434"/>
            <a:ext cx="1750916" cy="515816"/>
          </a:xfrm>
          <a:prstGeom prst="rect">
            <a:avLst/>
          </a:prstGeom>
        </p:spPr>
      </p:pic>
    </p:spTree>
    <p:extLst>
      <p:ext uri="{BB962C8B-B14F-4D97-AF65-F5344CB8AC3E}">
        <p14:creationId xmlns:p14="http://schemas.microsoft.com/office/powerpoint/2010/main" val="995638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wAnIdeaBecomesALaw.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9" y="-23291"/>
            <a:ext cx="8945702" cy="6915152"/>
          </a:xfrm>
          <a:prstGeom prst="rect">
            <a:avLst/>
          </a:prstGeom>
        </p:spPr>
      </p:pic>
    </p:spTree>
    <p:extLst>
      <p:ext uri="{BB962C8B-B14F-4D97-AF65-F5344CB8AC3E}">
        <p14:creationId xmlns:p14="http://schemas.microsoft.com/office/powerpoint/2010/main" val="2413488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56280" y="689855"/>
            <a:ext cx="8427720" cy="14209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200">
                <a:solidFill>
                  <a:schemeClr val="folHlink"/>
                </a:solidFill>
                <a:latin typeface="+mj-lt"/>
                <a:ea typeface="+mj-ea"/>
                <a:cs typeface="+mj-cs"/>
              </a:defRPr>
            </a:lvl1pPr>
            <a:lvl2pPr algn="l" rtl="0" eaLnBrk="1" fontAlgn="base" hangingPunct="1">
              <a:spcBef>
                <a:spcPct val="0"/>
              </a:spcBef>
              <a:spcAft>
                <a:spcPct val="0"/>
              </a:spcAft>
              <a:defRPr sz="3200">
                <a:solidFill>
                  <a:schemeClr val="folHlink"/>
                </a:solidFill>
                <a:latin typeface="Arial" charset="0"/>
              </a:defRPr>
            </a:lvl2pPr>
            <a:lvl3pPr algn="l" rtl="0" eaLnBrk="1" fontAlgn="base" hangingPunct="1">
              <a:spcBef>
                <a:spcPct val="0"/>
              </a:spcBef>
              <a:spcAft>
                <a:spcPct val="0"/>
              </a:spcAft>
              <a:defRPr sz="3200">
                <a:solidFill>
                  <a:schemeClr val="folHlink"/>
                </a:solidFill>
                <a:latin typeface="Arial" charset="0"/>
              </a:defRPr>
            </a:lvl3pPr>
            <a:lvl4pPr algn="l" rtl="0" eaLnBrk="1" fontAlgn="base" hangingPunct="1">
              <a:spcBef>
                <a:spcPct val="0"/>
              </a:spcBef>
              <a:spcAft>
                <a:spcPct val="0"/>
              </a:spcAft>
              <a:defRPr sz="3200">
                <a:solidFill>
                  <a:schemeClr val="folHlink"/>
                </a:solidFill>
                <a:latin typeface="Arial" charset="0"/>
              </a:defRPr>
            </a:lvl4pPr>
            <a:lvl5pPr algn="l" rtl="0" eaLnBrk="1" fontAlgn="base" hangingPunct="1">
              <a:spcBef>
                <a:spcPct val="0"/>
              </a:spcBef>
              <a:spcAft>
                <a:spcPct val="0"/>
              </a:spcAft>
              <a:defRPr sz="3200">
                <a:solidFill>
                  <a:schemeClr val="folHlink"/>
                </a:solidFill>
                <a:latin typeface="Arial" charset="0"/>
              </a:defRPr>
            </a:lvl5pPr>
            <a:lvl6pPr marL="457200" algn="l" rtl="0" eaLnBrk="1" fontAlgn="base" hangingPunct="1">
              <a:spcBef>
                <a:spcPct val="0"/>
              </a:spcBef>
              <a:spcAft>
                <a:spcPct val="0"/>
              </a:spcAft>
              <a:defRPr sz="3200">
                <a:solidFill>
                  <a:schemeClr val="folHlink"/>
                </a:solidFill>
                <a:latin typeface="Arial" charset="0"/>
              </a:defRPr>
            </a:lvl6pPr>
            <a:lvl7pPr marL="914400" algn="l" rtl="0" eaLnBrk="1" fontAlgn="base" hangingPunct="1">
              <a:spcBef>
                <a:spcPct val="0"/>
              </a:spcBef>
              <a:spcAft>
                <a:spcPct val="0"/>
              </a:spcAft>
              <a:defRPr sz="3200">
                <a:solidFill>
                  <a:schemeClr val="folHlink"/>
                </a:solidFill>
                <a:latin typeface="Arial" charset="0"/>
              </a:defRPr>
            </a:lvl7pPr>
            <a:lvl8pPr marL="1371600" algn="l" rtl="0" eaLnBrk="1" fontAlgn="base" hangingPunct="1">
              <a:spcBef>
                <a:spcPct val="0"/>
              </a:spcBef>
              <a:spcAft>
                <a:spcPct val="0"/>
              </a:spcAft>
              <a:defRPr sz="3200">
                <a:solidFill>
                  <a:schemeClr val="folHlink"/>
                </a:solidFill>
                <a:latin typeface="Arial" charset="0"/>
              </a:defRPr>
            </a:lvl8pPr>
            <a:lvl9pPr marL="1828800" algn="l" rtl="0" eaLnBrk="1" fontAlgn="base" hangingPunct="1">
              <a:spcBef>
                <a:spcPct val="0"/>
              </a:spcBef>
              <a:spcAft>
                <a:spcPct val="0"/>
              </a:spcAft>
              <a:defRPr sz="3200">
                <a:solidFill>
                  <a:schemeClr val="folHlink"/>
                </a:solidFill>
                <a:latin typeface="Arial" charset="0"/>
              </a:defRPr>
            </a:lvl9pPr>
          </a:lstStyle>
          <a:p>
            <a:pPr algn="ctr"/>
            <a:r>
              <a:rPr lang="en-US" sz="4000" kern="0" spc="300" dirty="0">
                <a:solidFill>
                  <a:srgbClr val="FF0000"/>
                </a:solidFill>
                <a:latin typeface="Franklin Gothic Demi" panose="020B0703020102020204" pitchFamily="34" charset="0"/>
                <a:cs typeface="Times New Roman" panose="02020603050405020304" pitchFamily="18" charset="0"/>
              </a:rPr>
              <a:t>The Reminder</a:t>
            </a:r>
          </a:p>
        </p:txBody>
      </p:sp>
      <p:cxnSp>
        <p:nvCxnSpPr>
          <p:cNvPr id="7" name="Straight Connector 6"/>
          <p:cNvCxnSpPr>
            <a:cxnSpLocks/>
          </p:cNvCxnSpPr>
          <p:nvPr/>
        </p:nvCxnSpPr>
        <p:spPr>
          <a:xfrm>
            <a:off x="356280" y="2005907"/>
            <a:ext cx="842772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7F0AC7EF-8198-4E2A-B7C4-2A7D41C94D75}" type="slidenum">
              <a:rPr lang="en-US" smtClean="0"/>
              <a:t>2</a:t>
            </a:fld>
            <a:endParaRPr lang="en-US"/>
          </a:p>
        </p:txBody>
      </p:sp>
      <p:pic>
        <p:nvPicPr>
          <p:cNvPr id="9" name="Picture 8" descr="A picture containing text, clipart&#10;&#10;Description automatically generated">
            <a:extLst>
              <a:ext uri="{FF2B5EF4-FFF2-40B4-BE49-F238E27FC236}">
                <a16:creationId xmlns:a16="http://schemas.microsoft.com/office/drawing/2014/main" id="{A87FB2D2-59DE-4078-BC93-34EA40DDA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9" y="6258434"/>
            <a:ext cx="1750916" cy="515816"/>
          </a:xfrm>
          <a:prstGeom prst="rect">
            <a:avLst/>
          </a:prstGeom>
        </p:spPr>
      </p:pic>
      <p:sp>
        <p:nvSpPr>
          <p:cNvPr id="3" name="TextBox 2">
            <a:extLst>
              <a:ext uri="{FF2B5EF4-FFF2-40B4-BE49-F238E27FC236}">
                <a16:creationId xmlns:a16="http://schemas.microsoft.com/office/drawing/2014/main" id="{FC09B57C-25DD-DB75-DF5D-A246A57765DD}"/>
              </a:ext>
            </a:extLst>
          </p:cNvPr>
          <p:cNvSpPr txBox="1"/>
          <p:nvPr/>
        </p:nvSpPr>
        <p:spPr>
          <a:xfrm>
            <a:off x="706582" y="2424341"/>
            <a:ext cx="7412182" cy="3416320"/>
          </a:xfrm>
          <a:prstGeom prst="rect">
            <a:avLst/>
          </a:prstGeom>
          <a:noFill/>
        </p:spPr>
        <p:txBody>
          <a:bodyPr wrap="square">
            <a:spAutoFit/>
          </a:bodyPr>
          <a:lstStyle/>
          <a:p>
            <a:pPr marL="285750" indent="-285750">
              <a:buFont typeface="Arial" panose="020B0604020202020204" pitchFamily="34" charset="0"/>
              <a:buChar char="•"/>
            </a:pPr>
            <a:r>
              <a:rPr lang="en-US" dirty="0"/>
              <a:t>AARP is a nonprofit, nonpartisan organization that doesn’t endorse </a:t>
            </a:r>
          </a:p>
          <a:p>
            <a:r>
              <a:rPr lang="en-US" dirty="0"/>
              <a:t>candidates or make contributions to political campaigns, parties, or </a:t>
            </a:r>
          </a:p>
          <a:p>
            <a:r>
              <a:rPr lang="en-US" dirty="0"/>
              <a:t>candidates—ever. Our members and employees join us from across </a:t>
            </a:r>
          </a:p>
          <a:p>
            <a:r>
              <a:rPr lang="en-US" dirty="0"/>
              <a:t>the political spectrum, and AARP has a long record of making sure </a:t>
            </a:r>
          </a:p>
          <a:p>
            <a:r>
              <a:rPr lang="en-US" dirty="0"/>
              <a:t>that elected officials from both parties address the issues that matter </a:t>
            </a:r>
          </a:p>
          <a:p>
            <a:r>
              <a:rPr lang="en-US" dirty="0"/>
              <a:t>to all Americans age 50-plus.</a:t>
            </a:r>
          </a:p>
          <a:p>
            <a:endParaRPr lang="en-US" dirty="0"/>
          </a:p>
          <a:p>
            <a:pPr marL="285750" indent="-285750">
              <a:buFont typeface="Arial" panose="020B0604020202020204" pitchFamily="34" charset="0"/>
              <a:buChar char="•"/>
            </a:pPr>
            <a:r>
              <a:rPr lang="en-US" dirty="0"/>
              <a:t>To reinforce our nonpartisan stance, AARP engages on our issues </a:t>
            </a:r>
          </a:p>
          <a:p>
            <a:r>
              <a:rPr lang="en-US" dirty="0"/>
              <a:t>with an eye for avoiding any appearance of favoritism. Our </a:t>
            </a:r>
          </a:p>
          <a:p>
            <a:r>
              <a:rPr lang="en-US" dirty="0"/>
              <a:t>legislative advocacy and voter education work is issue-focused, not </a:t>
            </a:r>
          </a:p>
          <a:p>
            <a:r>
              <a:rPr lang="en-US" dirty="0"/>
              <a:t>party or person-focused, and we gladly work with all who stand with </a:t>
            </a:r>
          </a:p>
          <a:p>
            <a:r>
              <a:rPr lang="en-US" dirty="0"/>
              <a:t>us on our key priorities.</a:t>
            </a:r>
          </a:p>
        </p:txBody>
      </p:sp>
    </p:spTree>
    <p:extLst>
      <p:ext uri="{BB962C8B-B14F-4D97-AF65-F5344CB8AC3E}">
        <p14:creationId xmlns:p14="http://schemas.microsoft.com/office/powerpoint/2010/main" val="2613079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410210" y="34477"/>
            <a:ext cx="6320790" cy="9321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lgn="l" rtl="0" eaLnBrk="1" fontAlgn="base" hangingPunct="1">
              <a:spcBef>
                <a:spcPct val="0"/>
              </a:spcBef>
              <a:spcAft>
                <a:spcPct val="0"/>
              </a:spcAft>
              <a:defRPr sz="3200">
                <a:solidFill>
                  <a:schemeClr val="folHlink"/>
                </a:solidFill>
                <a:latin typeface="+mj-lt"/>
                <a:ea typeface="+mj-ea"/>
                <a:cs typeface="+mj-cs"/>
              </a:defRPr>
            </a:lvl1pPr>
            <a:lvl2pPr algn="l" rtl="0" eaLnBrk="1" fontAlgn="base" hangingPunct="1">
              <a:spcBef>
                <a:spcPct val="0"/>
              </a:spcBef>
              <a:spcAft>
                <a:spcPct val="0"/>
              </a:spcAft>
              <a:defRPr sz="3200">
                <a:solidFill>
                  <a:schemeClr val="folHlink"/>
                </a:solidFill>
                <a:latin typeface="Arial" charset="0"/>
              </a:defRPr>
            </a:lvl2pPr>
            <a:lvl3pPr algn="l" rtl="0" eaLnBrk="1" fontAlgn="base" hangingPunct="1">
              <a:spcBef>
                <a:spcPct val="0"/>
              </a:spcBef>
              <a:spcAft>
                <a:spcPct val="0"/>
              </a:spcAft>
              <a:defRPr sz="3200">
                <a:solidFill>
                  <a:schemeClr val="folHlink"/>
                </a:solidFill>
                <a:latin typeface="Arial" charset="0"/>
              </a:defRPr>
            </a:lvl3pPr>
            <a:lvl4pPr algn="l" rtl="0" eaLnBrk="1" fontAlgn="base" hangingPunct="1">
              <a:spcBef>
                <a:spcPct val="0"/>
              </a:spcBef>
              <a:spcAft>
                <a:spcPct val="0"/>
              </a:spcAft>
              <a:defRPr sz="3200">
                <a:solidFill>
                  <a:schemeClr val="folHlink"/>
                </a:solidFill>
                <a:latin typeface="Arial" charset="0"/>
              </a:defRPr>
            </a:lvl4pPr>
            <a:lvl5pPr algn="l" rtl="0" eaLnBrk="1" fontAlgn="base" hangingPunct="1">
              <a:spcBef>
                <a:spcPct val="0"/>
              </a:spcBef>
              <a:spcAft>
                <a:spcPct val="0"/>
              </a:spcAft>
              <a:defRPr sz="3200">
                <a:solidFill>
                  <a:schemeClr val="folHlink"/>
                </a:solidFill>
                <a:latin typeface="Arial" charset="0"/>
              </a:defRPr>
            </a:lvl5pPr>
            <a:lvl6pPr marL="457200" algn="l" rtl="0" eaLnBrk="1" fontAlgn="base" hangingPunct="1">
              <a:spcBef>
                <a:spcPct val="0"/>
              </a:spcBef>
              <a:spcAft>
                <a:spcPct val="0"/>
              </a:spcAft>
              <a:defRPr sz="3200">
                <a:solidFill>
                  <a:schemeClr val="folHlink"/>
                </a:solidFill>
                <a:latin typeface="Arial" charset="0"/>
              </a:defRPr>
            </a:lvl6pPr>
            <a:lvl7pPr marL="914400" algn="l" rtl="0" eaLnBrk="1" fontAlgn="base" hangingPunct="1">
              <a:spcBef>
                <a:spcPct val="0"/>
              </a:spcBef>
              <a:spcAft>
                <a:spcPct val="0"/>
              </a:spcAft>
              <a:defRPr sz="3200">
                <a:solidFill>
                  <a:schemeClr val="folHlink"/>
                </a:solidFill>
                <a:latin typeface="Arial" charset="0"/>
              </a:defRPr>
            </a:lvl7pPr>
            <a:lvl8pPr marL="1371600" algn="l" rtl="0" eaLnBrk="1" fontAlgn="base" hangingPunct="1">
              <a:spcBef>
                <a:spcPct val="0"/>
              </a:spcBef>
              <a:spcAft>
                <a:spcPct val="0"/>
              </a:spcAft>
              <a:defRPr sz="3200">
                <a:solidFill>
                  <a:schemeClr val="folHlink"/>
                </a:solidFill>
                <a:latin typeface="Arial" charset="0"/>
              </a:defRPr>
            </a:lvl8pPr>
            <a:lvl9pPr marL="1828800" algn="l" rtl="0" eaLnBrk="1" fontAlgn="base" hangingPunct="1">
              <a:spcBef>
                <a:spcPct val="0"/>
              </a:spcBef>
              <a:spcAft>
                <a:spcPct val="0"/>
              </a:spcAft>
              <a:defRPr sz="3200">
                <a:solidFill>
                  <a:schemeClr val="folHlink"/>
                </a:solidFill>
                <a:latin typeface="Arial" charset="0"/>
              </a:defRPr>
            </a:lvl9pPr>
          </a:lstStyle>
          <a:p>
            <a:pPr algn="ctr"/>
            <a:r>
              <a:rPr lang="en-US" sz="3000" spc="225" dirty="0">
                <a:solidFill>
                  <a:srgbClr val="FF0000"/>
                </a:solidFill>
                <a:latin typeface="Franklin Gothic Demi" panose="020B0703020102020204" pitchFamily="34" charset="0"/>
              </a:rPr>
              <a:t>Importance of strategic sponsors and co-sponsors</a:t>
            </a:r>
          </a:p>
        </p:txBody>
      </p:sp>
      <p:cxnSp>
        <p:nvCxnSpPr>
          <p:cNvPr id="7" name="Straight Connector 6"/>
          <p:cNvCxnSpPr>
            <a:cxnSpLocks/>
          </p:cNvCxnSpPr>
          <p:nvPr/>
        </p:nvCxnSpPr>
        <p:spPr>
          <a:xfrm>
            <a:off x="1410210" y="1221002"/>
            <a:ext cx="632079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7F0AC7EF-8198-4E2A-B7C4-2A7D41C94D75}" type="slidenum">
              <a:rPr lang="en-US" smtClean="0"/>
              <a:t>20</a:t>
            </a:fld>
            <a:endParaRPr lang="en-US"/>
          </a:p>
        </p:txBody>
      </p:sp>
      <p:sp>
        <p:nvSpPr>
          <p:cNvPr id="3" name="TextBox 2">
            <a:extLst>
              <a:ext uri="{FF2B5EF4-FFF2-40B4-BE49-F238E27FC236}">
                <a16:creationId xmlns:a16="http://schemas.microsoft.com/office/drawing/2014/main" id="{2C5A191E-D544-449D-B9E2-AB83F166EE9F}"/>
              </a:ext>
            </a:extLst>
          </p:cNvPr>
          <p:cNvSpPr txBox="1"/>
          <p:nvPr/>
        </p:nvSpPr>
        <p:spPr>
          <a:xfrm>
            <a:off x="145933" y="1582066"/>
            <a:ext cx="5105396" cy="4293483"/>
          </a:xfrm>
          <a:prstGeom prst="rect">
            <a:avLst/>
          </a:prstGeom>
          <a:noFill/>
        </p:spPr>
        <p:txBody>
          <a:bodyPr wrap="square" rtlCol="0">
            <a:spAutoFit/>
          </a:bodyPr>
          <a:lstStyle/>
          <a:p>
            <a:pPr marL="257175" indent="-257175" fontAlgn="base">
              <a:buFont typeface="Arial" panose="020B0604020202020204" pitchFamily="34" charset="0"/>
              <a:buChar char="•"/>
            </a:pPr>
            <a:r>
              <a:rPr lang="en-US" sz="2100" b="1" dirty="0"/>
              <a:t>Both chambers controlled by Republicans (one super majority, one simple majority) </a:t>
            </a:r>
          </a:p>
          <a:p>
            <a:pPr marL="257175" indent="-257175" fontAlgn="base">
              <a:buFont typeface="Arial" panose="020B0604020202020204" pitchFamily="34" charset="0"/>
              <a:buChar char="•"/>
            </a:pPr>
            <a:endParaRPr lang="en-US" sz="2100" b="1" dirty="0"/>
          </a:p>
          <a:p>
            <a:pPr marL="257175" indent="-257175" fontAlgn="base">
              <a:buFont typeface="Arial" panose="020B0604020202020204" pitchFamily="34" charset="0"/>
              <a:buChar char="•"/>
            </a:pPr>
            <a:r>
              <a:rPr lang="en-US" sz="2100" b="1" dirty="0"/>
              <a:t>Democratic Governor with some veto power</a:t>
            </a:r>
          </a:p>
          <a:p>
            <a:pPr fontAlgn="base"/>
            <a:endParaRPr lang="en-US" sz="2100" b="1" dirty="0"/>
          </a:p>
          <a:p>
            <a:pPr marL="257175" indent="-257175" fontAlgn="base">
              <a:buFont typeface="Arial" panose="020B0604020202020204" pitchFamily="34" charset="0"/>
              <a:buChar char="•"/>
            </a:pPr>
            <a:r>
              <a:rPr lang="en-US" sz="2100" b="1" dirty="0"/>
              <a:t>Ideally the sponsors would be </a:t>
            </a:r>
          </a:p>
          <a:p>
            <a:pPr marL="600075" lvl="1" indent="-257175" fontAlgn="base">
              <a:buFont typeface="Arial" panose="020B0604020202020204" pitchFamily="34" charset="0"/>
              <a:buChar char="•"/>
            </a:pPr>
            <a:r>
              <a:rPr lang="en-US" sz="2100" b="1" dirty="0"/>
              <a:t>Based on committees the bill be heard</a:t>
            </a:r>
          </a:p>
          <a:p>
            <a:pPr marL="600075" lvl="1" indent="-257175" fontAlgn="base">
              <a:buFont typeface="Arial" panose="020B0604020202020204" pitchFamily="34" charset="0"/>
              <a:buChar char="•"/>
            </a:pPr>
            <a:endParaRPr lang="en-US" sz="2100" b="1" dirty="0"/>
          </a:p>
          <a:p>
            <a:pPr marL="257175" indent="-257175" fontAlgn="base">
              <a:buFont typeface="Arial" panose="020B0604020202020204" pitchFamily="34" charset="0"/>
              <a:buChar char="•"/>
            </a:pPr>
            <a:r>
              <a:rPr lang="en-US" sz="2100" b="1" dirty="0"/>
              <a:t>Volunteers can help get Co-Sponsors in limited window (48 hour window)</a:t>
            </a:r>
          </a:p>
          <a:p>
            <a:pPr marL="257175" indent="-257175" fontAlgn="base">
              <a:buFont typeface="Arial" panose="020B0604020202020204" pitchFamily="34" charset="0"/>
              <a:buChar char="•"/>
            </a:pPr>
            <a:endParaRPr lang="en-US" sz="2100" b="1" dirty="0"/>
          </a:p>
          <a:p>
            <a:pPr marL="257175" indent="-257175" fontAlgn="base">
              <a:buFont typeface="Arial" panose="020B0604020202020204" pitchFamily="34" charset="0"/>
              <a:buChar char="•"/>
            </a:pPr>
            <a:r>
              <a:rPr lang="en-US" sz="2100" b="1" dirty="0"/>
              <a:t>Crossover May 8</a:t>
            </a:r>
          </a:p>
        </p:txBody>
      </p:sp>
      <p:pic>
        <p:nvPicPr>
          <p:cNvPr id="2050" name="Picture 2" descr="General Assembly | NCpedia">
            <a:extLst>
              <a:ext uri="{FF2B5EF4-FFF2-40B4-BE49-F238E27FC236}">
                <a16:creationId xmlns:a16="http://schemas.microsoft.com/office/drawing/2014/main" id="{3FD8897D-05F9-47E6-AF9C-2747442C8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003" y="2549238"/>
            <a:ext cx="3480348" cy="2327966"/>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A red and black logo&#10;&#10;Description automatically generated">
            <a:extLst>
              <a:ext uri="{FF2B5EF4-FFF2-40B4-BE49-F238E27FC236}">
                <a16:creationId xmlns:a16="http://schemas.microsoft.com/office/drawing/2014/main" id="{0B94A7BF-1B9E-31F1-0106-07A1A80EAB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52" y="6356351"/>
            <a:ext cx="1702831" cy="501649"/>
          </a:xfrm>
          <a:prstGeom prst="rect">
            <a:avLst/>
          </a:prstGeom>
        </p:spPr>
      </p:pic>
    </p:spTree>
    <p:extLst>
      <p:ext uri="{BB962C8B-B14F-4D97-AF65-F5344CB8AC3E}">
        <p14:creationId xmlns:p14="http://schemas.microsoft.com/office/powerpoint/2010/main" val="390511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CB4B7-ACAE-3009-C32C-E91B132A1A32}"/>
            </a:ext>
          </a:extLst>
        </p:cNvPr>
        <p:cNvGrpSpPr/>
        <p:nvPr/>
      </p:nvGrpSpPr>
      <p:grpSpPr>
        <a:xfrm>
          <a:off x="0" y="0"/>
          <a:ext cx="0" cy="0"/>
          <a:chOff x="0" y="0"/>
          <a:chExt cx="0" cy="0"/>
        </a:xfrm>
      </p:grpSpPr>
      <p:sp>
        <p:nvSpPr>
          <p:cNvPr id="5" name="Rectangle 2">
            <a:extLst>
              <a:ext uri="{FF2B5EF4-FFF2-40B4-BE49-F238E27FC236}">
                <a16:creationId xmlns:a16="http://schemas.microsoft.com/office/drawing/2014/main" id="{9F5202D3-70D8-B125-E2DD-AAC0D884C281}"/>
              </a:ext>
            </a:extLst>
          </p:cNvPr>
          <p:cNvSpPr txBox="1">
            <a:spLocks noChangeArrowheads="1"/>
          </p:cNvSpPr>
          <p:nvPr/>
        </p:nvSpPr>
        <p:spPr>
          <a:xfrm>
            <a:off x="1048260" y="260194"/>
            <a:ext cx="6320790" cy="932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lgn="l" rtl="0" eaLnBrk="1" fontAlgn="base" hangingPunct="1">
              <a:spcBef>
                <a:spcPct val="0"/>
              </a:spcBef>
              <a:spcAft>
                <a:spcPct val="0"/>
              </a:spcAft>
              <a:defRPr sz="3200">
                <a:solidFill>
                  <a:schemeClr val="folHlink"/>
                </a:solidFill>
                <a:latin typeface="+mj-lt"/>
                <a:ea typeface="+mj-ea"/>
                <a:cs typeface="+mj-cs"/>
              </a:defRPr>
            </a:lvl1pPr>
            <a:lvl2pPr algn="l" rtl="0" eaLnBrk="1" fontAlgn="base" hangingPunct="1">
              <a:spcBef>
                <a:spcPct val="0"/>
              </a:spcBef>
              <a:spcAft>
                <a:spcPct val="0"/>
              </a:spcAft>
              <a:defRPr sz="3200">
                <a:solidFill>
                  <a:schemeClr val="folHlink"/>
                </a:solidFill>
                <a:latin typeface="Arial" charset="0"/>
              </a:defRPr>
            </a:lvl2pPr>
            <a:lvl3pPr algn="l" rtl="0" eaLnBrk="1" fontAlgn="base" hangingPunct="1">
              <a:spcBef>
                <a:spcPct val="0"/>
              </a:spcBef>
              <a:spcAft>
                <a:spcPct val="0"/>
              </a:spcAft>
              <a:defRPr sz="3200">
                <a:solidFill>
                  <a:schemeClr val="folHlink"/>
                </a:solidFill>
                <a:latin typeface="Arial" charset="0"/>
              </a:defRPr>
            </a:lvl3pPr>
            <a:lvl4pPr algn="l" rtl="0" eaLnBrk="1" fontAlgn="base" hangingPunct="1">
              <a:spcBef>
                <a:spcPct val="0"/>
              </a:spcBef>
              <a:spcAft>
                <a:spcPct val="0"/>
              </a:spcAft>
              <a:defRPr sz="3200">
                <a:solidFill>
                  <a:schemeClr val="folHlink"/>
                </a:solidFill>
                <a:latin typeface="Arial" charset="0"/>
              </a:defRPr>
            </a:lvl4pPr>
            <a:lvl5pPr algn="l" rtl="0" eaLnBrk="1" fontAlgn="base" hangingPunct="1">
              <a:spcBef>
                <a:spcPct val="0"/>
              </a:spcBef>
              <a:spcAft>
                <a:spcPct val="0"/>
              </a:spcAft>
              <a:defRPr sz="3200">
                <a:solidFill>
                  <a:schemeClr val="folHlink"/>
                </a:solidFill>
                <a:latin typeface="Arial" charset="0"/>
              </a:defRPr>
            </a:lvl5pPr>
            <a:lvl6pPr marL="457200" algn="l" rtl="0" eaLnBrk="1" fontAlgn="base" hangingPunct="1">
              <a:spcBef>
                <a:spcPct val="0"/>
              </a:spcBef>
              <a:spcAft>
                <a:spcPct val="0"/>
              </a:spcAft>
              <a:defRPr sz="3200">
                <a:solidFill>
                  <a:schemeClr val="folHlink"/>
                </a:solidFill>
                <a:latin typeface="Arial" charset="0"/>
              </a:defRPr>
            </a:lvl6pPr>
            <a:lvl7pPr marL="914400" algn="l" rtl="0" eaLnBrk="1" fontAlgn="base" hangingPunct="1">
              <a:spcBef>
                <a:spcPct val="0"/>
              </a:spcBef>
              <a:spcAft>
                <a:spcPct val="0"/>
              </a:spcAft>
              <a:defRPr sz="3200">
                <a:solidFill>
                  <a:schemeClr val="folHlink"/>
                </a:solidFill>
                <a:latin typeface="Arial" charset="0"/>
              </a:defRPr>
            </a:lvl7pPr>
            <a:lvl8pPr marL="1371600" algn="l" rtl="0" eaLnBrk="1" fontAlgn="base" hangingPunct="1">
              <a:spcBef>
                <a:spcPct val="0"/>
              </a:spcBef>
              <a:spcAft>
                <a:spcPct val="0"/>
              </a:spcAft>
              <a:defRPr sz="3200">
                <a:solidFill>
                  <a:schemeClr val="folHlink"/>
                </a:solidFill>
                <a:latin typeface="Arial" charset="0"/>
              </a:defRPr>
            </a:lvl8pPr>
            <a:lvl9pPr marL="1828800" algn="l" rtl="0" eaLnBrk="1" fontAlgn="base" hangingPunct="1">
              <a:spcBef>
                <a:spcPct val="0"/>
              </a:spcBef>
              <a:spcAft>
                <a:spcPct val="0"/>
              </a:spcAft>
              <a:defRPr sz="3200">
                <a:solidFill>
                  <a:schemeClr val="folHlink"/>
                </a:solidFill>
                <a:latin typeface="Arial" charset="0"/>
              </a:defRPr>
            </a:lvl9pPr>
          </a:lstStyle>
          <a:p>
            <a:pPr algn="ctr"/>
            <a:r>
              <a:rPr lang="en-US" sz="3000" spc="225" dirty="0">
                <a:solidFill>
                  <a:srgbClr val="FF0000"/>
                </a:solidFill>
                <a:latin typeface="Franklin Gothic Demi" panose="020B0703020102020204" pitchFamily="34" charset="0"/>
              </a:rPr>
              <a:t>Advocacy Issues </a:t>
            </a:r>
          </a:p>
        </p:txBody>
      </p:sp>
      <p:cxnSp>
        <p:nvCxnSpPr>
          <p:cNvPr id="7" name="Straight Connector 6">
            <a:extLst>
              <a:ext uri="{FF2B5EF4-FFF2-40B4-BE49-F238E27FC236}">
                <a16:creationId xmlns:a16="http://schemas.microsoft.com/office/drawing/2014/main" id="{457860A2-2650-D2C4-3752-DF174477CA1C}"/>
              </a:ext>
            </a:extLst>
          </p:cNvPr>
          <p:cNvCxnSpPr>
            <a:cxnSpLocks/>
          </p:cNvCxnSpPr>
          <p:nvPr/>
        </p:nvCxnSpPr>
        <p:spPr>
          <a:xfrm>
            <a:off x="1410210" y="1221002"/>
            <a:ext cx="632079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474851DE-0ED9-FA62-AE7D-A8DFE3DBCACC}"/>
              </a:ext>
            </a:extLst>
          </p:cNvPr>
          <p:cNvSpPr>
            <a:spLocks noGrp="1"/>
          </p:cNvSpPr>
          <p:nvPr>
            <p:ph type="sldNum" sz="quarter" idx="12"/>
          </p:nvPr>
        </p:nvSpPr>
        <p:spPr/>
        <p:txBody>
          <a:bodyPr/>
          <a:lstStyle/>
          <a:p>
            <a:fld id="{7F0AC7EF-8198-4E2A-B7C4-2A7D41C94D75}" type="slidenum">
              <a:rPr lang="en-US" smtClean="0"/>
              <a:t>21</a:t>
            </a:fld>
            <a:endParaRPr lang="en-US"/>
          </a:p>
        </p:txBody>
      </p:sp>
      <p:sp>
        <p:nvSpPr>
          <p:cNvPr id="3" name="TextBox 2">
            <a:extLst>
              <a:ext uri="{FF2B5EF4-FFF2-40B4-BE49-F238E27FC236}">
                <a16:creationId xmlns:a16="http://schemas.microsoft.com/office/drawing/2014/main" id="{310653A4-D167-F13B-B307-F148D09FA2B7}"/>
              </a:ext>
            </a:extLst>
          </p:cNvPr>
          <p:cNvSpPr txBox="1"/>
          <p:nvPr/>
        </p:nvSpPr>
        <p:spPr>
          <a:xfrm>
            <a:off x="193558" y="1449813"/>
            <a:ext cx="4899142" cy="4633063"/>
          </a:xfrm>
          <a:prstGeom prst="rect">
            <a:avLst/>
          </a:prstGeom>
          <a:noFill/>
        </p:spPr>
        <p:txBody>
          <a:bodyPr wrap="square" rtlCol="0">
            <a:spAutoFit/>
          </a:bodyPr>
          <a:lstStyle/>
          <a:p>
            <a:pPr marL="285750" marR="0" indent="-285750">
              <a:lnSpc>
                <a:spcPct val="115000"/>
              </a:lnSpc>
              <a:spcAft>
                <a:spcPts val="1000"/>
              </a:spcAft>
              <a:buFont typeface="Arial" panose="020B0604020202020204" pitchFamily="34" charset="0"/>
              <a:buChar char="•"/>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Pass NC Work &amp; Save (H79, S110)</a:t>
            </a:r>
          </a:p>
          <a:p>
            <a:pPr marL="285750" marR="0" indent="-285750">
              <a:lnSpc>
                <a:spcPct val="115000"/>
              </a:lnSpc>
              <a:spcAft>
                <a:spcPts val="10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57175" indent="-257175" fontAlgn="base">
              <a:buFont typeface="Arial" panose="020B0604020202020204" pitchFamily="34" charset="0"/>
              <a:buChar char="•"/>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Approve Property Tax Relief Study (H 432 passed House)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57175" indent="-257175" fontAlgn="base">
              <a:buFont typeface="Arial" panose="020B0604020202020204" pitchFamily="34" charset="0"/>
              <a:buChar char="•"/>
            </a:pPr>
            <a:endParaRPr lang="en-US" sz="2100" b="1" dirty="0"/>
          </a:p>
          <a:p>
            <a:pPr marL="257175" indent="-257175" fontAlgn="base">
              <a:buFont typeface="Arial" panose="020B0604020202020204" pitchFamily="34" charset="0"/>
              <a:buChar char="•"/>
            </a:pPr>
            <a:r>
              <a:rPr lang="en-US" sz="1800" b="1" dirty="0">
                <a:effectLst/>
                <a:latin typeface="Arial" panose="020B0604020202020204" pitchFamily="34" charset="0"/>
                <a:ea typeface="Times New Roman" panose="02020603050405020304" pitchFamily="18" charset="0"/>
              </a:rPr>
              <a:t>Continue State Funding for </a:t>
            </a:r>
            <a:r>
              <a:rPr lang="en-US" sz="1800" b="1" dirty="0">
                <a:effectLst/>
                <a:latin typeface="Arial" panose="020B0604020202020204" pitchFamily="34" charset="0"/>
                <a:ea typeface="Calibri" panose="020F0502020204030204" pitchFamily="34" charset="0"/>
              </a:rPr>
              <a:t>North Carolina Seniors’ Health Insurance Information Program (NC SHIIP)</a:t>
            </a:r>
            <a:r>
              <a:rPr lang="en-US" sz="1800" dirty="0">
                <a:effectLst/>
                <a:latin typeface="Arial" panose="020B0604020202020204" pitchFamily="34" charset="0"/>
                <a:ea typeface="Calibri" panose="020F0502020204030204" pitchFamily="34" charset="0"/>
              </a:rPr>
              <a:t> </a:t>
            </a:r>
          </a:p>
          <a:p>
            <a:pPr marL="257175" indent="-257175" fontAlgn="base">
              <a:buFont typeface="Arial" panose="020B0604020202020204" pitchFamily="34" charset="0"/>
              <a:buChar char="•"/>
            </a:pPr>
            <a:endParaRPr lang="en-US" b="1" dirty="0">
              <a:latin typeface="Arial" panose="020B0604020202020204" pitchFamily="34" charset="0"/>
              <a:ea typeface="Calibri" panose="020F0502020204030204" pitchFamily="34" charset="0"/>
            </a:endParaRPr>
          </a:p>
          <a:p>
            <a:pPr marL="257175" indent="-257175" fontAlgn="base">
              <a:buFont typeface="Arial" panose="020B0604020202020204" pitchFamily="34" charset="0"/>
              <a:buChar char="•"/>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Fully Fund the Medicaid Rebase</a:t>
            </a:r>
          </a:p>
          <a:p>
            <a:pPr marL="257175" indent="-257175" fontAlgn="base">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57175" indent="-257175" fontAlgn="base">
              <a:buFont typeface="Arial" panose="020B0604020202020204" pitchFamily="34" charset="0"/>
              <a:buChar char="•"/>
            </a:pPr>
            <a:r>
              <a:rPr lang="en-US" sz="1800" b="1" dirty="0">
                <a:effectLst/>
                <a:latin typeface="Arial" panose="020B0604020202020204" pitchFamily="34" charset="0"/>
                <a:ea typeface="Calibri" panose="020F0502020204030204" pitchFamily="34" charset="0"/>
              </a:rPr>
              <a:t>Provide Funding for NC Senior Games</a:t>
            </a:r>
            <a:r>
              <a:rPr lang="en-US" sz="1800" dirty="0">
                <a:effectLst/>
                <a:latin typeface="Arial" panose="020B0604020202020204" pitchFamily="34" charset="0"/>
                <a:ea typeface="Calibri" panose="020F0502020204030204" pitchFamily="34" charset="0"/>
              </a:rPr>
              <a:t> </a:t>
            </a:r>
          </a:p>
          <a:p>
            <a:pPr marL="257175" indent="-257175" fontAlgn="base">
              <a:buFont typeface="Arial" panose="020B0604020202020204" pitchFamily="34" charset="0"/>
              <a:buChar char="•"/>
            </a:pPr>
            <a:endParaRPr lang="en-US" sz="1800" b="1" dirty="0">
              <a:effectLst/>
              <a:latin typeface="Arial" panose="020B0604020202020204" pitchFamily="34" charset="0"/>
              <a:ea typeface="Calibri" panose="020F0502020204030204" pitchFamily="34" charset="0"/>
            </a:endParaRPr>
          </a:p>
          <a:p>
            <a:pPr marL="257175" indent="-257175" fontAlgn="base">
              <a:buFont typeface="Arial" panose="020B0604020202020204" pitchFamily="34" charset="0"/>
              <a:buChar char="•"/>
            </a:pPr>
            <a:r>
              <a:rPr lang="en-US" sz="1800" b="1" dirty="0">
                <a:effectLst/>
                <a:latin typeface="Arial" panose="020B0604020202020204" pitchFamily="34" charset="0"/>
                <a:ea typeface="Calibri" panose="020F0502020204030204" pitchFamily="34" charset="0"/>
              </a:rPr>
              <a:t>Strengthening Long-Term Care Ombudsman Program</a:t>
            </a:r>
            <a:r>
              <a:rPr lang="en-US" sz="1800" dirty="0">
                <a:effectLst/>
                <a:latin typeface="Arial" panose="020B0604020202020204" pitchFamily="34" charset="0"/>
                <a:ea typeface="Calibri" panose="020F0502020204030204" pitchFamily="34" charset="0"/>
              </a:rPr>
              <a:t> </a:t>
            </a:r>
            <a:endParaRPr lang="en-US" sz="2100" b="1" dirty="0"/>
          </a:p>
        </p:txBody>
      </p:sp>
      <p:pic>
        <p:nvPicPr>
          <p:cNvPr id="6" name="Picture 5" descr="A red and black logo&#10;&#10;Description automatically generated">
            <a:extLst>
              <a:ext uri="{FF2B5EF4-FFF2-40B4-BE49-F238E27FC236}">
                <a16:creationId xmlns:a16="http://schemas.microsoft.com/office/drawing/2014/main" id="{90548256-F37B-6417-CE49-BB694BDFFD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52" y="6356351"/>
            <a:ext cx="1702831" cy="501649"/>
          </a:xfrm>
          <a:prstGeom prst="rect">
            <a:avLst/>
          </a:prstGeom>
        </p:spPr>
      </p:pic>
      <p:pic>
        <p:nvPicPr>
          <p:cNvPr id="4" name="Picture 3" descr="A group of men standing at a podium&#10;&#10;AI-generated content may be incorrect.">
            <a:extLst>
              <a:ext uri="{FF2B5EF4-FFF2-40B4-BE49-F238E27FC236}">
                <a16:creationId xmlns:a16="http://schemas.microsoft.com/office/drawing/2014/main" id="{8396A407-65DB-6ADE-6297-41A5218A4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2700" y="2369452"/>
            <a:ext cx="3784599" cy="2838449"/>
          </a:xfrm>
          <a:prstGeom prst="rect">
            <a:avLst/>
          </a:prstGeom>
        </p:spPr>
      </p:pic>
    </p:spTree>
    <p:extLst>
      <p:ext uri="{BB962C8B-B14F-4D97-AF65-F5344CB8AC3E}">
        <p14:creationId xmlns:p14="http://schemas.microsoft.com/office/powerpoint/2010/main" val="1927781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349623" y="249862"/>
            <a:ext cx="6320790" cy="10657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lgn="l" rtl="0" eaLnBrk="1" fontAlgn="base" hangingPunct="1">
              <a:spcBef>
                <a:spcPct val="0"/>
              </a:spcBef>
              <a:spcAft>
                <a:spcPct val="0"/>
              </a:spcAft>
              <a:defRPr sz="3200">
                <a:solidFill>
                  <a:schemeClr val="folHlink"/>
                </a:solidFill>
                <a:latin typeface="+mj-lt"/>
                <a:ea typeface="+mj-ea"/>
                <a:cs typeface="+mj-cs"/>
              </a:defRPr>
            </a:lvl1pPr>
            <a:lvl2pPr algn="l" rtl="0" eaLnBrk="1" fontAlgn="base" hangingPunct="1">
              <a:spcBef>
                <a:spcPct val="0"/>
              </a:spcBef>
              <a:spcAft>
                <a:spcPct val="0"/>
              </a:spcAft>
              <a:defRPr sz="3200">
                <a:solidFill>
                  <a:schemeClr val="folHlink"/>
                </a:solidFill>
                <a:latin typeface="Arial" charset="0"/>
              </a:defRPr>
            </a:lvl2pPr>
            <a:lvl3pPr algn="l" rtl="0" eaLnBrk="1" fontAlgn="base" hangingPunct="1">
              <a:spcBef>
                <a:spcPct val="0"/>
              </a:spcBef>
              <a:spcAft>
                <a:spcPct val="0"/>
              </a:spcAft>
              <a:defRPr sz="3200">
                <a:solidFill>
                  <a:schemeClr val="folHlink"/>
                </a:solidFill>
                <a:latin typeface="Arial" charset="0"/>
              </a:defRPr>
            </a:lvl3pPr>
            <a:lvl4pPr algn="l" rtl="0" eaLnBrk="1" fontAlgn="base" hangingPunct="1">
              <a:spcBef>
                <a:spcPct val="0"/>
              </a:spcBef>
              <a:spcAft>
                <a:spcPct val="0"/>
              </a:spcAft>
              <a:defRPr sz="3200">
                <a:solidFill>
                  <a:schemeClr val="folHlink"/>
                </a:solidFill>
                <a:latin typeface="Arial" charset="0"/>
              </a:defRPr>
            </a:lvl4pPr>
            <a:lvl5pPr algn="l" rtl="0" eaLnBrk="1" fontAlgn="base" hangingPunct="1">
              <a:spcBef>
                <a:spcPct val="0"/>
              </a:spcBef>
              <a:spcAft>
                <a:spcPct val="0"/>
              </a:spcAft>
              <a:defRPr sz="3200">
                <a:solidFill>
                  <a:schemeClr val="folHlink"/>
                </a:solidFill>
                <a:latin typeface="Arial" charset="0"/>
              </a:defRPr>
            </a:lvl5pPr>
            <a:lvl6pPr marL="457200" algn="l" rtl="0" eaLnBrk="1" fontAlgn="base" hangingPunct="1">
              <a:spcBef>
                <a:spcPct val="0"/>
              </a:spcBef>
              <a:spcAft>
                <a:spcPct val="0"/>
              </a:spcAft>
              <a:defRPr sz="3200">
                <a:solidFill>
                  <a:schemeClr val="folHlink"/>
                </a:solidFill>
                <a:latin typeface="Arial" charset="0"/>
              </a:defRPr>
            </a:lvl6pPr>
            <a:lvl7pPr marL="914400" algn="l" rtl="0" eaLnBrk="1" fontAlgn="base" hangingPunct="1">
              <a:spcBef>
                <a:spcPct val="0"/>
              </a:spcBef>
              <a:spcAft>
                <a:spcPct val="0"/>
              </a:spcAft>
              <a:defRPr sz="3200">
                <a:solidFill>
                  <a:schemeClr val="folHlink"/>
                </a:solidFill>
                <a:latin typeface="Arial" charset="0"/>
              </a:defRPr>
            </a:lvl7pPr>
            <a:lvl8pPr marL="1371600" algn="l" rtl="0" eaLnBrk="1" fontAlgn="base" hangingPunct="1">
              <a:spcBef>
                <a:spcPct val="0"/>
              </a:spcBef>
              <a:spcAft>
                <a:spcPct val="0"/>
              </a:spcAft>
              <a:defRPr sz="3200">
                <a:solidFill>
                  <a:schemeClr val="folHlink"/>
                </a:solidFill>
                <a:latin typeface="Arial" charset="0"/>
              </a:defRPr>
            </a:lvl8pPr>
            <a:lvl9pPr marL="1828800" algn="l" rtl="0" eaLnBrk="1" fontAlgn="base" hangingPunct="1">
              <a:spcBef>
                <a:spcPct val="0"/>
              </a:spcBef>
              <a:spcAft>
                <a:spcPct val="0"/>
              </a:spcAft>
              <a:defRPr sz="3200">
                <a:solidFill>
                  <a:schemeClr val="folHlink"/>
                </a:solidFill>
                <a:latin typeface="Arial" charset="0"/>
              </a:defRPr>
            </a:lvl9pPr>
          </a:lstStyle>
          <a:p>
            <a:pPr algn="ctr"/>
            <a:r>
              <a:rPr lang="en-US" sz="3000" spc="225" dirty="0">
                <a:solidFill>
                  <a:srgbClr val="FF0000"/>
                </a:solidFill>
                <a:latin typeface="Franklin Gothic Demi" panose="020B0703020102020204" pitchFamily="34" charset="0"/>
              </a:rPr>
              <a:t>For More Information</a:t>
            </a:r>
          </a:p>
          <a:p>
            <a:pPr algn="ctr"/>
            <a:endParaRPr lang="en-US" sz="2100" kern="0" spc="225" dirty="0">
              <a:solidFill>
                <a:srgbClr val="003366"/>
              </a:solidFill>
              <a:latin typeface="Franklin Gothic Demi" panose="020B0703020102020204" pitchFamily="34" charset="0"/>
              <a:cs typeface="Times New Roman" panose="02020603050405020304" pitchFamily="18" charset="0"/>
            </a:endParaRPr>
          </a:p>
          <a:p>
            <a:pPr algn="ctr"/>
            <a:endParaRPr lang="en-US" sz="3000" kern="0" spc="225" dirty="0">
              <a:solidFill>
                <a:srgbClr val="003366"/>
              </a:solidFill>
              <a:latin typeface="Franklin Gothic Demi" panose="020B0703020102020204" pitchFamily="34" charset="0"/>
              <a:cs typeface="Times New Roman" panose="02020603050405020304" pitchFamily="18" charset="0"/>
            </a:endParaRPr>
          </a:p>
        </p:txBody>
      </p:sp>
      <p:cxnSp>
        <p:nvCxnSpPr>
          <p:cNvPr id="7" name="Straight Connector 6"/>
          <p:cNvCxnSpPr>
            <a:cxnSpLocks/>
          </p:cNvCxnSpPr>
          <p:nvPr/>
        </p:nvCxnSpPr>
        <p:spPr>
          <a:xfrm>
            <a:off x="1410210" y="999605"/>
            <a:ext cx="632079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7F0AC7EF-8198-4E2A-B7C4-2A7D41C94D75}" type="slidenum">
              <a:rPr lang="en-US" smtClean="0"/>
              <a:t>22</a:t>
            </a:fld>
            <a:endParaRPr lang="en-US"/>
          </a:p>
        </p:txBody>
      </p:sp>
      <p:sp>
        <p:nvSpPr>
          <p:cNvPr id="3" name="Rectangle 2"/>
          <p:cNvSpPr/>
          <p:nvPr/>
        </p:nvSpPr>
        <p:spPr>
          <a:xfrm>
            <a:off x="933450" y="2385445"/>
            <a:ext cx="4032356" cy="1789592"/>
          </a:xfrm>
          <a:prstGeom prst="rect">
            <a:avLst/>
          </a:prstGeom>
        </p:spPr>
        <p:txBody>
          <a:bodyPr wrap="square">
            <a:spAutoFit/>
          </a:bodyPr>
          <a:lstStyle/>
          <a:p>
            <a:pPr algn="ctr">
              <a:lnSpc>
                <a:spcPct val="107000"/>
              </a:lnSpc>
              <a:spcAft>
                <a:spcPts val="600"/>
              </a:spcAft>
            </a:pP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r>
              <a:rPr lang="en-US" sz="135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r>
              <a:rPr lang="en-US" sz="2400" b="1" dirty="0">
                <a:latin typeface="Calibri" panose="020F0502020204030204" pitchFamily="34" charset="0"/>
                <a:ea typeface="Times New Roman" panose="02020603050405020304" pitchFamily="18" charset="0"/>
                <a:cs typeface="Times New Roman" panose="02020603050405020304" pitchFamily="18" charset="0"/>
              </a:rPr>
              <a:t>Chris Brandenburg</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r>
              <a:rPr lang="en-US" dirty="0">
                <a:latin typeface="Calibri" panose="020F0502020204030204" pitchFamily="34" charset="0"/>
                <a:ea typeface="Times New Roman" panose="02020603050405020304" pitchFamily="18" charset="0"/>
                <a:cs typeface="Times New Roman" panose="02020603050405020304" pitchFamily="18" charset="0"/>
              </a:rPr>
              <a:t>Manager, Federal &amp; State Advocacy</a:t>
            </a:r>
          </a:p>
          <a:p>
            <a:pPr algn="ctr">
              <a:lnSpc>
                <a:spcPct val="107000"/>
              </a:lnSpc>
            </a:pPr>
            <a:r>
              <a:rPr lang="en-US" dirty="0">
                <a:latin typeface="Calibri" panose="020F0502020204030204" pitchFamily="34" charset="0"/>
                <a:ea typeface="Times New Roman" panose="02020603050405020304" pitchFamily="18" charset="0"/>
                <a:cs typeface="Times New Roman" panose="02020603050405020304" pitchFamily="18" charset="0"/>
                <a:hlinkClick r:id="rId3"/>
              </a:rPr>
              <a:t>cbrandenburg@aarp.org</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dirty="0"/>
              <a:t>984-389-5249</a:t>
            </a:r>
            <a:r>
              <a:rPr lang="en-US" dirty="0">
                <a:latin typeface="Calibri" panose="020F0502020204030204" pitchFamily="34" charset="0"/>
                <a:ea typeface="Times New Roman" panose="02020603050405020304" pitchFamily="18" charset="0"/>
                <a:cs typeface="Times New Roman" panose="02020603050405020304" pitchFamily="18" charset="0"/>
              </a:rPr>
              <a:t> </a:t>
            </a:r>
          </a:p>
          <a:p>
            <a:pPr>
              <a:lnSpc>
                <a:spcPct val="107000"/>
              </a:lnSpc>
            </a:pPr>
            <a:r>
              <a:rPr lang="en-US" sz="135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descr="A picture containing text, clipart&#10;&#10;Description automatically generated">
            <a:extLst>
              <a:ext uri="{FF2B5EF4-FFF2-40B4-BE49-F238E27FC236}">
                <a16:creationId xmlns:a16="http://schemas.microsoft.com/office/drawing/2014/main" id="{B3A0CEBC-5D63-4343-86DC-935C25FEA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23" y="6334614"/>
            <a:ext cx="1313187" cy="386862"/>
          </a:xfrm>
          <a:prstGeom prst="rect">
            <a:avLst/>
          </a:prstGeom>
        </p:spPr>
      </p:pic>
      <p:pic>
        <p:nvPicPr>
          <p:cNvPr id="9" name="Picture 8" descr="A person in a suit smiling&#10;&#10;Description automatically generated">
            <a:extLst>
              <a:ext uri="{FF2B5EF4-FFF2-40B4-BE49-F238E27FC236}">
                <a16:creationId xmlns:a16="http://schemas.microsoft.com/office/drawing/2014/main" id="{F62046E3-79ED-7975-BF71-53F113CF0B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0538" y="2385445"/>
            <a:ext cx="2800487" cy="2716544"/>
          </a:xfrm>
          <a:prstGeom prst="rect">
            <a:avLst/>
          </a:prstGeom>
        </p:spPr>
      </p:pic>
    </p:spTree>
    <p:extLst>
      <p:ext uri="{BB962C8B-B14F-4D97-AF65-F5344CB8AC3E}">
        <p14:creationId xmlns:p14="http://schemas.microsoft.com/office/powerpoint/2010/main" val="3715864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56280" y="510493"/>
            <a:ext cx="8427720" cy="1600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200">
                <a:solidFill>
                  <a:schemeClr val="folHlink"/>
                </a:solidFill>
                <a:latin typeface="+mj-lt"/>
                <a:ea typeface="+mj-ea"/>
                <a:cs typeface="+mj-cs"/>
              </a:defRPr>
            </a:lvl1pPr>
            <a:lvl2pPr algn="l" rtl="0" eaLnBrk="1" fontAlgn="base" hangingPunct="1">
              <a:spcBef>
                <a:spcPct val="0"/>
              </a:spcBef>
              <a:spcAft>
                <a:spcPct val="0"/>
              </a:spcAft>
              <a:defRPr sz="3200">
                <a:solidFill>
                  <a:schemeClr val="folHlink"/>
                </a:solidFill>
                <a:latin typeface="Arial" charset="0"/>
              </a:defRPr>
            </a:lvl2pPr>
            <a:lvl3pPr algn="l" rtl="0" eaLnBrk="1" fontAlgn="base" hangingPunct="1">
              <a:spcBef>
                <a:spcPct val="0"/>
              </a:spcBef>
              <a:spcAft>
                <a:spcPct val="0"/>
              </a:spcAft>
              <a:defRPr sz="3200">
                <a:solidFill>
                  <a:schemeClr val="folHlink"/>
                </a:solidFill>
                <a:latin typeface="Arial" charset="0"/>
              </a:defRPr>
            </a:lvl3pPr>
            <a:lvl4pPr algn="l" rtl="0" eaLnBrk="1" fontAlgn="base" hangingPunct="1">
              <a:spcBef>
                <a:spcPct val="0"/>
              </a:spcBef>
              <a:spcAft>
                <a:spcPct val="0"/>
              </a:spcAft>
              <a:defRPr sz="3200">
                <a:solidFill>
                  <a:schemeClr val="folHlink"/>
                </a:solidFill>
                <a:latin typeface="Arial" charset="0"/>
              </a:defRPr>
            </a:lvl4pPr>
            <a:lvl5pPr algn="l" rtl="0" eaLnBrk="1" fontAlgn="base" hangingPunct="1">
              <a:spcBef>
                <a:spcPct val="0"/>
              </a:spcBef>
              <a:spcAft>
                <a:spcPct val="0"/>
              </a:spcAft>
              <a:defRPr sz="3200">
                <a:solidFill>
                  <a:schemeClr val="folHlink"/>
                </a:solidFill>
                <a:latin typeface="Arial" charset="0"/>
              </a:defRPr>
            </a:lvl5pPr>
            <a:lvl6pPr marL="457200" algn="l" rtl="0" eaLnBrk="1" fontAlgn="base" hangingPunct="1">
              <a:spcBef>
                <a:spcPct val="0"/>
              </a:spcBef>
              <a:spcAft>
                <a:spcPct val="0"/>
              </a:spcAft>
              <a:defRPr sz="3200">
                <a:solidFill>
                  <a:schemeClr val="folHlink"/>
                </a:solidFill>
                <a:latin typeface="Arial" charset="0"/>
              </a:defRPr>
            </a:lvl6pPr>
            <a:lvl7pPr marL="914400" algn="l" rtl="0" eaLnBrk="1" fontAlgn="base" hangingPunct="1">
              <a:spcBef>
                <a:spcPct val="0"/>
              </a:spcBef>
              <a:spcAft>
                <a:spcPct val="0"/>
              </a:spcAft>
              <a:defRPr sz="3200">
                <a:solidFill>
                  <a:schemeClr val="folHlink"/>
                </a:solidFill>
                <a:latin typeface="Arial" charset="0"/>
              </a:defRPr>
            </a:lvl7pPr>
            <a:lvl8pPr marL="1371600" algn="l" rtl="0" eaLnBrk="1" fontAlgn="base" hangingPunct="1">
              <a:spcBef>
                <a:spcPct val="0"/>
              </a:spcBef>
              <a:spcAft>
                <a:spcPct val="0"/>
              </a:spcAft>
              <a:defRPr sz="3200">
                <a:solidFill>
                  <a:schemeClr val="folHlink"/>
                </a:solidFill>
                <a:latin typeface="Arial" charset="0"/>
              </a:defRPr>
            </a:lvl8pPr>
            <a:lvl9pPr marL="1828800" algn="l" rtl="0" eaLnBrk="1" fontAlgn="base" hangingPunct="1">
              <a:spcBef>
                <a:spcPct val="0"/>
              </a:spcBef>
              <a:spcAft>
                <a:spcPct val="0"/>
              </a:spcAft>
              <a:defRPr sz="3200">
                <a:solidFill>
                  <a:schemeClr val="folHlink"/>
                </a:solidFill>
                <a:latin typeface="Arial" charset="0"/>
              </a:defRPr>
            </a:lvl9pPr>
          </a:lstStyle>
          <a:p>
            <a:pPr algn="ctr"/>
            <a:r>
              <a:rPr lang="en-US" sz="4000" spc="300" dirty="0">
                <a:solidFill>
                  <a:schemeClr val="accent6">
                    <a:lumMod val="60000"/>
                    <a:lumOff val="40000"/>
                  </a:schemeClr>
                </a:solidFill>
                <a:latin typeface="Franklin Gothic Demi" panose="020B0703020102020204" pitchFamily="34" charset="0"/>
              </a:rPr>
              <a:t>Advocacy vs. Lobbying</a:t>
            </a:r>
          </a:p>
          <a:p>
            <a:pPr algn="ctr"/>
            <a:endParaRPr lang="en-US" sz="4000" spc="300" dirty="0">
              <a:solidFill>
                <a:schemeClr val="tx1"/>
              </a:solidFill>
              <a:latin typeface="Franklin Gothic Demi" panose="020B0703020102020204" pitchFamily="34" charset="0"/>
            </a:endParaRPr>
          </a:p>
        </p:txBody>
      </p:sp>
      <p:cxnSp>
        <p:nvCxnSpPr>
          <p:cNvPr id="7" name="Straight Connector 6"/>
          <p:cNvCxnSpPr>
            <a:cxnSpLocks/>
          </p:cNvCxnSpPr>
          <p:nvPr/>
        </p:nvCxnSpPr>
        <p:spPr>
          <a:xfrm>
            <a:off x="356280" y="1753464"/>
            <a:ext cx="842772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7F0AC7EF-8198-4E2A-B7C4-2A7D41C94D75}" type="slidenum">
              <a:rPr lang="en-US" smtClean="0"/>
              <a:t>3</a:t>
            </a:fld>
            <a:endParaRPr lang="en-US"/>
          </a:p>
        </p:txBody>
      </p:sp>
      <p:sp>
        <p:nvSpPr>
          <p:cNvPr id="2" name="Rectangle 1"/>
          <p:cNvSpPr/>
          <p:nvPr/>
        </p:nvSpPr>
        <p:spPr>
          <a:xfrm>
            <a:off x="673177" y="1755872"/>
            <a:ext cx="8554969" cy="3046988"/>
          </a:xfrm>
          <a:prstGeom prst="rect">
            <a:avLst/>
          </a:prstGeom>
        </p:spPr>
        <p:txBody>
          <a:bodyPr wrap="square">
            <a:spAutoFit/>
          </a:bodyPr>
          <a:lstStyle/>
          <a:p>
            <a:pPr>
              <a:defRPr/>
            </a:pPr>
            <a:r>
              <a:rPr lang="en-US" sz="3200" b="1" dirty="0"/>
              <a:t>Advocacy </a:t>
            </a:r>
            <a:r>
              <a:rPr lang="en-US" sz="3200" dirty="0"/>
              <a:t>is the act or process of supporting a cause or proposal.</a:t>
            </a:r>
            <a:br>
              <a:rPr lang="en-US" sz="3200" dirty="0"/>
            </a:br>
            <a:r>
              <a:rPr lang="en-US" sz="3200" dirty="0"/>
              <a:t> </a:t>
            </a:r>
            <a:r>
              <a:rPr lang="en-US" sz="3200" b="1" dirty="0"/>
              <a:t> </a:t>
            </a:r>
          </a:p>
          <a:p>
            <a:pPr>
              <a:defRPr/>
            </a:pPr>
            <a:r>
              <a:rPr lang="en-US" sz="3200" dirty="0"/>
              <a:t>An </a:t>
            </a:r>
            <a:r>
              <a:rPr lang="en-US" sz="3200" b="1" dirty="0"/>
              <a:t>advocate</a:t>
            </a:r>
            <a:r>
              <a:rPr lang="en-US" sz="3200" dirty="0"/>
              <a:t> is someone </a:t>
            </a:r>
            <a:br>
              <a:rPr lang="en-US" sz="3200" dirty="0"/>
            </a:br>
            <a:r>
              <a:rPr lang="en-US" sz="3200" dirty="0"/>
              <a:t>who speaks on behalf of a cause or proposal. The advocate may be an individual or an organization.</a:t>
            </a:r>
          </a:p>
        </p:txBody>
      </p:sp>
      <p:pic>
        <p:nvPicPr>
          <p:cNvPr id="9" name="Picture 8" descr="A picture containing text, clipart&#10;&#10;Description automatically generated">
            <a:extLst>
              <a:ext uri="{FF2B5EF4-FFF2-40B4-BE49-F238E27FC236}">
                <a16:creationId xmlns:a16="http://schemas.microsoft.com/office/drawing/2014/main" id="{10344C38-3DF3-403B-A580-EEF73BD2DA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9" y="6258434"/>
            <a:ext cx="1750916" cy="515816"/>
          </a:xfrm>
          <a:prstGeom prst="rect">
            <a:avLst/>
          </a:prstGeom>
        </p:spPr>
      </p:pic>
    </p:spTree>
    <p:extLst>
      <p:ext uri="{BB962C8B-B14F-4D97-AF65-F5344CB8AC3E}">
        <p14:creationId xmlns:p14="http://schemas.microsoft.com/office/powerpoint/2010/main" val="1967873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56280" y="477054"/>
            <a:ext cx="8427720" cy="1600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200">
                <a:solidFill>
                  <a:schemeClr val="folHlink"/>
                </a:solidFill>
                <a:latin typeface="+mj-lt"/>
                <a:ea typeface="+mj-ea"/>
                <a:cs typeface="+mj-cs"/>
              </a:defRPr>
            </a:lvl1pPr>
            <a:lvl2pPr algn="l" rtl="0" eaLnBrk="1" fontAlgn="base" hangingPunct="1">
              <a:spcBef>
                <a:spcPct val="0"/>
              </a:spcBef>
              <a:spcAft>
                <a:spcPct val="0"/>
              </a:spcAft>
              <a:defRPr sz="3200">
                <a:solidFill>
                  <a:schemeClr val="folHlink"/>
                </a:solidFill>
                <a:latin typeface="Arial" charset="0"/>
              </a:defRPr>
            </a:lvl2pPr>
            <a:lvl3pPr algn="l" rtl="0" eaLnBrk="1" fontAlgn="base" hangingPunct="1">
              <a:spcBef>
                <a:spcPct val="0"/>
              </a:spcBef>
              <a:spcAft>
                <a:spcPct val="0"/>
              </a:spcAft>
              <a:defRPr sz="3200">
                <a:solidFill>
                  <a:schemeClr val="folHlink"/>
                </a:solidFill>
                <a:latin typeface="Arial" charset="0"/>
              </a:defRPr>
            </a:lvl3pPr>
            <a:lvl4pPr algn="l" rtl="0" eaLnBrk="1" fontAlgn="base" hangingPunct="1">
              <a:spcBef>
                <a:spcPct val="0"/>
              </a:spcBef>
              <a:spcAft>
                <a:spcPct val="0"/>
              </a:spcAft>
              <a:defRPr sz="3200">
                <a:solidFill>
                  <a:schemeClr val="folHlink"/>
                </a:solidFill>
                <a:latin typeface="Arial" charset="0"/>
              </a:defRPr>
            </a:lvl4pPr>
            <a:lvl5pPr algn="l" rtl="0" eaLnBrk="1" fontAlgn="base" hangingPunct="1">
              <a:spcBef>
                <a:spcPct val="0"/>
              </a:spcBef>
              <a:spcAft>
                <a:spcPct val="0"/>
              </a:spcAft>
              <a:defRPr sz="3200">
                <a:solidFill>
                  <a:schemeClr val="folHlink"/>
                </a:solidFill>
                <a:latin typeface="Arial" charset="0"/>
              </a:defRPr>
            </a:lvl5pPr>
            <a:lvl6pPr marL="457200" algn="l" rtl="0" eaLnBrk="1" fontAlgn="base" hangingPunct="1">
              <a:spcBef>
                <a:spcPct val="0"/>
              </a:spcBef>
              <a:spcAft>
                <a:spcPct val="0"/>
              </a:spcAft>
              <a:defRPr sz="3200">
                <a:solidFill>
                  <a:schemeClr val="folHlink"/>
                </a:solidFill>
                <a:latin typeface="Arial" charset="0"/>
              </a:defRPr>
            </a:lvl6pPr>
            <a:lvl7pPr marL="914400" algn="l" rtl="0" eaLnBrk="1" fontAlgn="base" hangingPunct="1">
              <a:spcBef>
                <a:spcPct val="0"/>
              </a:spcBef>
              <a:spcAft>
                <a:spcPct val="0"/>
              </a:spcAft>
              <a:defRPr sz="3200">
                <a:solidFill>
                  <a:schemeClr val="folHlink"/>
                </a:solidFill>
                <a:latin typeface="Arial" charset="0"/>
              </a:defRPr>
            </a:lvl7pPr>
            <a:lvl8pPr marL="1371600" algn="l" rtl="0" eaLnBrk="1" fontAlgn="base" hangingPunct="1">
              <a:spcBef>
                <a:spcPct val="0"/>
              </a:spcBef>
              <a:spcAft>
                <a:spcPct val="0"/>
              </a:spcAft>
              <a:defRPr sz="3200">
                <a:solidFill>
                  <a:schemeClr val="folHlink"/>
                </a:solidFill>
                <a:latin typeface="Arial" charset="0"/>
              </a:defRPr>
            </a:lvl8pPr>
            <a:lvl9pPr marL="1828800" algn="l" rtl="0" eaLnBrk="1" fontAlgn="base" hangingPunct="1">
              <a:spcBef>
                <a:spcPct val="0"/>
              </a:spcBef>
              <a:spcAft>
                <a:spcPct val="0"/>
              </a:spcAft>
              <a:defRPr sz="3200">
                <a:solidFill>
                  <a:schemeClr val="folHlink"/>
                </a:solidFill>
                <a:latin typeface="Arial" charset="0"/>
              </a:defRPr>
            </a:lvl9pPr>
          </a:lstStyle>
          <a:p>
            <a:pPr algn="ctr"/>
            <a:r>
              <a:rPr lang="en-US" sz="4000" spc="300" dirty="0">
                <a:solidFill>
                  <a:schemeClr val="accent6">
                    <a:lumMod val="60000"/>
                    <a:lumOff val="40000"/>
                  </a:schemeClr>
                </a:solidFill>
                <a:latin typeface="Franklin Gothic Demi" panose="020B0703020102020204" pitchFamily="34" charset="0"/>
              </a:rPr>
              <a:t>Advocacy vs. Lobbying</a:t>
            </a:r>
          </a:p>
          <a:p>
            <a:pPr algn="ctr"/>
            <a:endParaRPr lang="en-US" sz="4000" spc="300" dirty="0">
              <a:solidFill>
                <a:schemeClr val="tx1"/>
              </a:solidFill>
              <a:latin typeface="Franklin Gothic Demi" panose="020B0703020102020204" pitchFamily="34" charset="0"/>
            </a:endParaRPr>
          </a:p>
        </p:txBody>
      </p:sp>
      <p:cxnSp>
        <p:nvCxnSpPr>
          <p:cNvPr id="7" name="Straight Connector 6"/>
          <p:cNvCxnSpPr>
            <a:cxnSpLocks/>
          </p:cNvCxnSpPr>
          <p:nvPr/>
        </p:nvCxnSpPr>
        <p:spPr>
          <a:xfrm>
            <a:off x="356280" y="1277214"/>
            <a:ext cx="842772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7F0AC7EF-8198-4E2A-B7C4-2A7D41C94D75}" type="slidenum">
              <a:rPr lang="en-US" smtClean="0"/>
              <a:t>4</a:t>
            </a:fld>
            <a:endParaRPr lang="en-US"/>
          </a:p>
        </p:txBody>
      </p:sp>
      <p:sp>
        <p:nvSpPr>
          <p:cNvPr id="2" name="Rectangle 1"/>
          <p:cNvSpPr/>
          <p:nvPr/>
        </p:nvSpPr>
        <p:spPr>
          <a:xfrm>
            <a:off x="425451" y="1277214"/>
            <a:ext cx="8802696" cy="2677656"/>
          </a:xfrm>
          <a:prstGeom prst="rect">
            <a:avLst/>
          </a:prstGeom>
        </p:spPr>
        <p:txBody>
          <a:bodyPr wrap="square">
            <a:spAutoFit/>
          </a:bodyPr>
          <a:lstStyle/>
          <a:p>
            <a:r>
              <a:rPr lang="en-US" sz="2800" b="1" dirty="0"/>
              <a:t>Lobbyist: </a:t>
            </a:r>
            <a:r>
              <a:rPr lang="en-US" sz="2800" dirty="0"/>
              <a:t>An individual who engages in direct lobbying or goodwill lobbying on behalf of an organization who is compensated for lobbying. </a:t>
            </a:r>
          </a:p>
          <a:p>
            <a:endParaRPr lang="en-US" sz="2800" dirty="0">
              <a:solidFill>
                <a:schemeClr val="accent6">
                  <a:lumMod val="60000"/>
                  <a:lumOff val="40000"/>
                </a:schemeClr>
              </a:solidFill>
            </a:endParaRPr>
          </a:p>
          <a:p>
            <a:r>
              <a:rPr lang="en-US" sz="2800" dirty="0">
                <a:solidFill>
                  <a:schemeClr val="accent6">
                    <a:lumMod val="60000"/>
                    <a:lumOff val="40000"/>
                  </a:schemeClr>
                </a:solidFill>
              </a:rPr>
              <a:t>Nonprofit </a:t>
            </a:r>
            <a:r>
              <a:rPr lang="en-US" sz="2800" b="1" i="1" dirty="0">
                <a:solidFill>
                  <a:schemeClr val="accent6">
                    <a:lumMod val="60000"/>
                    <a:lumOff val="40000"/>
                  </a:schemeClr>
                </a:solidFill>
              </a:rPr>
              <a:t>volunteers</a:t>
            </a:r>
            <a:r>
              <a:rPr lang="en-US" sz="2800" i="1" dirty="0">
                <a:solidFill>
                  <a:schemeClr val="accent6">
                    <a:lumMod val="60000"/>
                    <a:lumOff val="40000"/>
                  </a:schemeClr>
                </a:solidFill>
              </a:rPr>
              <a:t> </a:t>
            </a:r>
            <a:r>
              <a:rPr lang="en-US" sz="2800" dirty="0">
                <a:solidFill>
                  <a:schemeClr val="accent6">
                    <a:lumMod val="60000"/>
                    <a:lumOff val="40000"/>
                  </a:schemeClr>
                </a:solidFill>
              </a:rPr>
              <a:t>aren’t required to register.</a:t>
            </a:r>
          </a:p>
          <a:p>
            <a:endParaRPr lang="en-US" sz="2800" b="1" dirty="0"/>
          </a:p>
        </p:txBody>
      </p:sp>
      <p:pic>
        <p:nvPicPr>
          <p:cNvPr id="9" name="Picture 8" descr="A picture containing text, clipart&#10;&#10;Description automatically generated">
            <a:extLst>
              <a:ext uri="{FF2B5EF4-FFF2-40B4-BE49-F238E27FC236}">
                <a16:creationId xmlns:a16="http://schemas.microsoft.com/office/drawing/2014/main" id="{617C342E-457C-42F8-A182-08649F858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9" y="6258434"/>
            <a:ext cx="1750916" cy="515816"/>
          </a:xfrm>
          <a:prstGeom prst="rect">
            <a:avLst/>
          </a:prstGeom>
        </p:spPr>
      </p:pic>
    </p:spTree>
    <p:extLst>
      <p:ext uri="{BB962C8B-B14F-4D97-AF65-F5344CB8AC3E}">
        <p14:creationId xmlns:p14="http://schemas.microsoft.com/office/powerpoint/2010/main" val="380424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56280" y="689855"/>
            <a:ext cx="8427720" cy="14209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200">
                <a:solidFill>
                  <a:schemeClr val="folHlink"/>
                </a:solidFill>
                <a:latin typeface="+mj-lt"/>
                <a:ea typeface="+mj-ea"/>
                <a:cs typeface="+mj-cs"/>
              </a:defRPr>
            </a:lvl1pPr>
            <a:lvl2pPr algn="l" rtl="0" eaLnBrk="1" fontAlgn="base" hangingPunct="1">
              <a:spcBef>
                <a:spcPct val="0"/>
              </a:spcBef>
              <a:spcAft>
                <a:spcPct val="0"/>
              </a:spcAft>
              <a:defRPr sz="3200">
                <a:solidFill>
                  <a:schemeClr val="folHlink"/>
                </a:solidFill>
                <a:latin typeface="Arial" charset="0"/>
              </a:defRPr>
            </a:lvl2pPr>
            <a:lvl3pPr algn="l" rtl="0" eaLnBrk="1" fontAlgn="base" hangingPunct="1">
              <a:spcBef>
                <a:spcPct val="0"/>
              </a:spcBef>
              <a:spcAft>
                <a:spcPct val="0"/>
              </a:spcAft>
              <a:defRPr sz="3200">
                <a:solidFill>
                  <a:schemeClr val="folHlink"/>
                </a:solidFill>
                <a:latin typeface="Arial" charset="0"/>
              </a:defRPr>
            </a:lvl3pPr>
            <a:lvl4pPr algn="l" rtl="0" eaLnBrk="1" fontAlgn="base" hangingPunct="1">
              <a:spcBef>
                <a:spcPct val="0"/>
              </a:spcBef>
              <a:spcAft>
                <a:spcPct val="0"/>
              </a:spcAft>
              <a:defRPr sz="3200">
                <a:solidFill>
                  <a:schemeClr val="folHlink"/>
                </a:solidFill>
                <a:latin typeface="Arial" charset="0"/>
              </a:defRPr>
            </a:lvl4pPr>
            <a:lvl5pPr algn="l" rtl="0" eaLnBrk="1" fontAlgn="base" hangingPunct="1">
              <a:spcBef>
                <a:spcPct val="0"/>
              </a:spcBef>
              <a:spcAft>
                <a:spcPct val="0"/>
              </a:spcAft>
              <a:defRPr sz="3200">
                <a:solidFill>
                  <a:schemeClr val="folHlink"/>
                </a:solidFill>
                <a:latin typeface="Arial" charset="0"/>
              </a:defRPr>
            </a:lvl5pPr>
            <a:lvl6pPr marL="457200" algn="l" rtl="0" eaLnBrk="1" fontAlgn="base" hangingPunct="1">
              <a:spcBef>
                <a:spcPct val="0"/>
              </a:spcBef>
              <a:spcAft>
                <a:spcPct val="0"/>
              </a:spcAft>
              <a:defRPr sz="3200">
                <a:solidFill>
                  <a:schemeClr val="folHlink"/>
                </a:solidFill>
                <a:latin typeface="Arial" charset="0"/>
              </a:defRPr>
            </a:lvl6pPr>
            <a:lvl7pPr marL="914400" algn="l" rtl="0" eaLnBrk="1" fontAlgn="base" hangingPunct="1">
              <a:spcBef>
                <a:spcPct val="0"/>
              </a:spcBef>
              <a:spcAft>
                <a:spcPct val="0"/>
              </a:spcAft>
              <a:defRPr sz="3200">
                <a:solidFill>
                  <a:schemeClr val="folHlink"/>
                </a:solidFill>
                <a:latin typeface="Arial" charset="0"/>
              </a:defRPr>
            </a:lvl7pPr>
            <a:lvl8pPr marL="1371600" algn="l" rtl="0" eaLnBrk="1" fontAlgn="base" hangingPunct="1">
              <a:spcBef>
                <a:spcPct val="0"/>
              </a:spcBef>
              <a:spcAft>
                <a:spcPct val="0"/>
              </a:spcAft>
              <a:defRPr sz="3200">
                <a:solidFill>
                  <a:schemeClr val="folHlink"/>
                </a:solidFill>
                <a:latin typeface="Arial" charset="0"/>
              </a:defRPr>
            </a:lvl8pPr>
            <a:lvl9pPr marL="1828800" algn="l" rtl="0" eaLnBrk="1" fontAlgn="base" hangingPunct="1">
              <a:spcBef>
                <a:spcPct val="0"/>
              </a:spcBef>
              <a:spcAft>
                <a:spcPct val="0"/>
              </a:spcAft>
              <a:defRPr sz="3200">
                <a:solidFill>
                  <a:schemeClr val="folHlink"/>
                </a:solidFill>
                <a:latin typeface="Arial" charset="0"/>
              </a:defRPr>
            </a:lvl9pPr>
          </a:lstStyle>
          <a:p>
            <a:pPr algn="ctr"/>
            <a:r>
              <a:rPr lang="en-US" sz="4000" spc="300" dirty="0">
                <a:solidFill>
                  <a:schemeClr val="accent6">
                    <a:lumMod val="60000"/>
                    <a:lumOff val="40000"/>
                  </a:schemeClr>
                </a:solidFill>
                <a:latin typeface="Franklin Gothic Demi" panose="020B0703020102020204" pitchFamily="34" charset="0"/>
              </a:rPr>
              <a:t>What Influences a Legislator?</a:t>
            </a:r>
          </a:p>
        </p:txBody>
      </p:sp>
      <p:cxnSp>
        <p:nvCxnSpPr>
          <p:cNvPr id="7" name="Straight Connector 6"/>
          <p:cNvCxnSpPr>
            <a:cxnSpLocks/>
          </p:cNvCxnSpPr>
          <p:nvPr/>
        </p:nvCxnSpPr>
        <p:spPr>
          <a:xfrm>
            <a:off x="356280" y="1590780"/>
            <a:ext cx="842772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7F0AC7EF-8198-4E2A-B7C4-2A7D41C94D75}" type="slidenum">
              <a:rPr lang="en-US" smtClean="0"/>
              <a:t>5</a:t>
            </a:fld>
            <a:endParaRPr lang="en-US"/>
          </a:p>
        </p:txBody>
      </p:sp>
      <p:sp>
        <p:nvSpPr>
          <p:cNvPr id="2" name="Rectangle 1"/>
          <p:cNvSpPr/>
          <p:nvPr/>
        </p:nvSpPr>
        <p:spPr>
          <a:xfrm>
            <a:off x="673178" y="1755872"/>
            <a:ext cx="7073978" cy="3693319"/>
          </a:xfrm>
          <a:prstGeom prst="rect">
            <a:avLst/>
          </a:prstGeom>
        </p:spPr>
        <p:txBody>
          <a:bodyPr wrap="square">
            <a:spAutoFit/>
          </a:bodyPr>
          <a:lstStyle/>
          <a:p>
            <a:pPr lvl="0" defTabSz="914400">
              <a:defRPr/>
            </a:pPr>
            <a:r>
              <a:rPr lang="en-US" kern="0" dirty="0">
                <a:solidFill>
                  <a:sysClr val="windowText" lastClr="000000"/>
                </a:solidFill>
                <a:cs typeface="Arial" charset="0"/>
              </a:rPr>
              <a:t>The following are some of the considerations legislators have when thinking about legislation. </a:t>
            </a:r>
          </a:p>
          <a:p>
            <a:pPr lvl="0" defTabSz="914400">
              <a:defRPr/>
            </a:pPr>
            <a:endParaRPr lang="en-US" kern="0" dirty="0">
              <a:solidFill>
                <a:sysClr val="windowText" lastClr="000000"/>
              </a:solidFill>
              <a:cs typeface="Arial" charset="0"/>
            </a:endParaRPr>
          </a:p>
          <a:p>
            <a:pPr marL="285750" lvl="0" indent="-285750" defTabSz="914400">
              <a:buFont typeface="Wingdings" pitchFamily="2" charset="2"/>
              <a:buChar char="§"/>
              <a:defRPr/>
            </a:pPr>
            <a:r>
              <a:rPr lang="en-US" kern="0" dirty="0">
                <a:solidFill>
                  <a:sysClr val="windowText" lastClr="000000"/>
                </a:solidFill>
                <a:cs typeface="Arial" charset="0"/>
              </a:rPr>
              <a:t>How large is the problem and does it have a practical solution? </a:t>
            </a:r>
          </a:p>
          <a:p>
            <a:pPr marL="285750" lvl="0" indent="-285750" defTabSz="914400">
              <a:buFont typeface="Wingdings" pitchFamily="2" charset="2"/>
              <a:buChar char="§"/>
              <a:defRPr/>
            </a:pPr>
            <a:r>
              <a:rPr lang="en-US" kern="0" dirty="0">
                <a:solidFill>
                  <a:sysClr val="windowText" lastClr="000000"/>
                </a:solidFill>
                <a:cs typeface="Arial" charset="0"/>
              </a:rPr>
              <a:t>What impact does it have on his/her district? </a:t>
            </a:r>
          </a:p>
          <a:p>
            <a:pPr marL="285750" lvl="0" indent="-285750" defTabSz="914400">
              <a:buFont typeface="Wingdings" pitchFamily="2" charset="2"/>
              <a:buChar char="§"/>
              <a:defRPr/>
            </a:pPr>
            <a:r>
              <a:rPr lang="en-US" kern="0" dirty="0">
                <a:solidFill>
                  <a:sysClr val="windowText" lastClr="000000"/>
                </a:solidFill>
                <a:cs typeface="Arial" charset="0"/>
              </a:rPr>
              <a:t>What is the cost? </a:t>
            </a:r>
          </a:p>
          <a:p>
            <a:pPr marL="285750" lvl="0" indent="-285750" defTabSz="914400">
              <a:buFont typeface="Wingdings" pitchFamily="2" charset="2"/>
              <a:buChar char="§"/>
              <a:defRPr/>
            </a:pPr>
            <a:r>
              <a:rPr lang="en-US" kern="0" dirty="0">
                <a:solidFill>
                  <a:sysClr val="windowText" lastClr="000000"/>
                </a:solidFill>
                <a:cs typeface="Arial" charset="0"/>
              </a:rPr>
              <a:t>What organizations, individuals, businesses care about this issue? Do </a:t>
            </a:r>
            <a:r>
              <a:rPr lang="en-US" i="1" kern="0" dirty="0">
                <a:solidFill>
                  <a:srgbClr val="FF0000"/>
                </a:solidFill>
                <a:cs typeface="Arial" charset="0"/>
              </a:rPr>
              <a:t>constituents</a:t>
            </a:r>
            <a:r>
              <a:rPr lang="en-US" kern="0" dirty="0">
                <a:cs typeface="Arial" charset="0"/>
              </a:rPr>
              <a:t> </a:t>
            </a:r>
            <a:r>
              <a:rPr lang="en-US" kern="0" dirty="0">
                <a:solidFill>
                  <a:sysClr val="windowText" lastClr="000000"/>
                </a:solidFill>
                <a:cs typeface="Arial" charset="0"/>
              </a:rPr>
              <a:t>care?</a:t>
            </a:r>
          </a:p>
          <a:p>
            <a:pPr marL="285750" lvl="0" indent="-285750" defTabSz="914400">
              <a:buFont typeface="Wingdings" pitchFamily="2" charset="2"/>
              <a:buChar char="§"/>
              <a:defRPr/>
            </a:pPr>
            <a:r>
              <a:rPr lang="en-US" kern="0" dirty="0">
                <a:solidFill>
                  <a:sysClr val="windowText" lastClr="000000"/>
                </a:solidFill>
                <a:cs typeface="Arial" charset="0"/>
              </a:rPr>
              <a:t>What is the media saying?</a:t>
            </a:r>
          </a:p>
          <a:p>
            <a:pPr marL="285750" lvl="0" indent="-285750" defTabSz="914400">
              <a:buFont typeface="Wingdings" pitchFamily="2" charset="2"/>
              <a:buChar char="§"/>
              <a:defRPr/>
            </a:pPr>
            <a:r>
              <a:rPr lang="en-US" kern="0" dirty="0">
                <a:solidFill>
                  <a:sysClr val="windowText" lastClr="000000"/>
                </a:solidFill>
                <a:cs typeface="Arial" charset="0"/>
              </a:rPr>
              <a:t>Does the issue affect me personally?</a:t>
            </a:r>
          </a:p>
          <a:p>
            <a:pPr marL="285750" lvl="0" indent="-285750" defTabSz="914400">
              <a:buFont typeface="Wingdings" pitchFamily="2" charset="2"/>
              <a:buChar char="§"/>
              <a:defRPr/>
            </a:pPr>
            <a:r>
              <a:rPr lang="en-US" kern="0" dirty="0">
                <a:solidFill>
                  <a:sysClr val="windowText" lastClr="000000"/>
                </a:solidFill>
                <a:cs typeface="Arial" charset="0"/>
              </a:rPr>
              <a:t>What do my </a:t>
            </a:r>
            <a:r>
              <a:rPr lang="en-US" i="1" kern="0" dirty="0">
                <a:solidFill>
                  <a:srgbClr val="FF0000"/>
                </a:solidFill>
                <a:cs typeface="Arial" charset="0"/>
              </a:rPr>
              <a:t>constituents</a:t>
            </a:r>
            <a:r>
              <a:rPr lang="en-US" kern="0" dirty="0">
                <a:solidFill>
                  <a:sysClr val="windowText" lastClr="000000"/>
                </a:solidFill>
                <a:cs typeface="Arial" charset="0"/>
              </a:rPr>
              <a:t> say?</a:t>
            </a:r>
          </a:p>
          <a:p>
            <a:pPr marL="285750" lvl="0" indent="-285750" defTabSz="914400">
              <a:buFont typeface="Wingdings" pitchFamily="2" charset="2"/>
              <a:buChar char="§"/>
              <a:defRPr/>
            </a:pPr>
            <a:r>
              <a:rPr lang="en-US" kern="0" dirty="0">
                <a:solidFill>
                  <a:sysClr val="windowText" lastClr="000000"/>
                </a:solidFill>
                <a:cs typeface="Arial" charset="0"/>
              </a:rPr>
              <a:t>Will this help me get re-elected? How does this affect my fundraising?</a:t>
            </a:r>
          </a:p>
          <a:p>
            <a:pPr marL="285750" lvl="0" indent="-285750" defTabSz="914400">
              <a:buFont typeface="Wingdings" pitchFamily="2" charset="2"/>
              <a:buChar char="§"/>
              <a:defRPr/>
            </a:pPr>
            <a:r>
              <a:rPr lang="en-US" kern="0" dirty="0">
                <a:solidFill>
                  <a:sysClr val="windowText" lastClr="000000"/>
                </a:solidFill>
                <a:cs typeface="Arial" charset="0"/>
              </a:rPr>
              <a:t>What do opponents say? Why? How strong is the opposition? </a:t>
            </a:r>
          </a:p>
        </p:txBody>
      </p:sp>
      <p:pic>
        <p:nvPicPr>
          <p:cNvPr id="9" name="Picture 8" descr="A picture containing text, clipart&#10;&#10;Description automatically generated">
            <a:extLst>
              <a:ext uri="{FF2B5EF4-FFF2-40B4-BE49-F238E27FC236}">
                <a16:creationId xmlns:a16="http://schemas.microsoft.com/office/drawing/2014/main" id="{2BE8367B-CA4F-4D32-93D5-F216FE0779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9" y="6258434"/>
            <a:ext cx="1750916" cy="515816"/>
          </a:xfrm>
          <a:prstGeom prst="rect">
            <a:avLst/>
          </a:prstGeom>
        </p:spPr>
      </p:pic>
    </p:spTree>
    <p:extLst>
      <p:ext uri="{BB962C8B-B14F-4D97-AF65-F5344CB8AC3E}">
        <p14:creationId xmlns:p14="http://schemas.microsoft.com/office/powerpoint/2010/main" val="3025895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ACEDB4E9-E526-48B8-8B92-34850C83487F}"/>
              </a:ext>
            </a:extLst>
          </p:cNvPr>
          <p:cNvSpPr>
            <a:spLocks noGrp="1"/>
          </p:cNvSpPr>
          <p:nvPr>
            <p:ph type="title"/>
          </p:nvPr>
        </p:nvSpPr>
        <p:spPr/>
        <p:txBody>
          <a:bodyPr/>
          <a:lstStyle/>
          <a:p>
            <a:endParaRPr lang="en-US" altLang="en-US"/>
          </a:p>
        </p:txBody>
      </p:sp>
      <p:pic>
        <p:nvPicPr>
          <p:cNvPr id="4" name="Picture 3">
            <a:extLst>
              <a:ext uri="{FF2B5EF4-FFF2-40B4-BE49-F238E27FC236}">
                <a16:creationId xmlns:a16="http://schemas.microsoft.com/office/drawing/2014/main" id="{76994E01-7BF2-4173-A7AE-C43B3042E8A6}"/>
              </a:ext>
            </a:extLst>
          </p:cNvPr>
          <p:cNvPicPr>
            <a:picLocks noChangeAspect="1"/>
          </p:cNvPicPr>
          <p:nvPr/>
        </p:nvPicPr>
        <p:blipFill>
          <a:blip r:embed="rId3"/>
          <a:stretch>
            <a:fillRect/>
          </a:stretch>
        </p:blipFill>
        <p:spPr>
          <a:xfrm>
            <a:off x="0" y="0"/>
            <a:ext cx="9144000" cy="6878799"/>
          </a:xfrm>
          <a:prstGeom prst="rect">
            <a:avLst/>
          </a:prstGeom>
        </p:spPr>
      </p:pic>
      <p:sp>
        <p:nvSpPr>
          <p:cNvPr id="2" name="Slide Number Placeholder 1">
            <a:extLst>
              <a:ext uri="{FF2B5EF4-FFF2-40B4-BE49-F238E27FC236}">
                <a16:creationId xmlns:a16="http://schemas.microsoft.com/office/drawing/2014/main" id="{1E4C5B85-F778-49E5-B140-31746E6E9931}"/>
              </a:ext>
            </a:extLst>
          </p:cNvPr>
          <p:cNvSpPr>
            <a:spLocks noGrp="1"/>
          </p:cNvSpPr>
          <p:nvPr>
            <p:ph type="sldNum" sz="quarter" idx="11"/>
          </p:nvPr>
        </p:nvSpPr>
        <p:spPr/>
        <p:txBody>
          <a:bodyPr/>
          <a:lstStyle/>
          <a:p>
            <a:pPr>
              <a:defRPr/>
            </a:pPr>
            <a:fld id="{4601BD08-79FE-4A2B-A922-A38B2593A353}" type="slidenum">
              <a:rPr lang="en-US" altLang="en-US" smtClean="0"/>
              <a:pPr>
                <a:defRPr/>
              </a:pPr>
              <a:t>6</a:t>
            </a:fld>
            <a:endParaRPr lang="en-US" altLang="en-US"/>
          </a:p>
        </p:txBody>
      </p:sp>
    </p:spTree>
    <p:extLst>
      <p:ext uri="{BB962C8B-B14F-4D97-AF65-F5344CB8AC3E}">
        <p14:creationId xmlns:p14="http://schemas.microsoft.com/office/powerpoint/2010/main" val="4236465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56280" y="510493"/>
            <a:ext cx="8427720" cy="1600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200">
                <a:solidFill>
                  <a:schemeClr val="folHlink"/>
                </a:solidFill>
                <a:latin typeface="+mj-lt"/>
                <a:ea typeface="+mj-ea"/>
                <a:cs typeface="+mj-cs"/>
              </a:defRPr>
            </a:lvl1pPr>
            <a:lvl2pPr algn="l" rtl="0" eaLnBrk="1" fontAlgn="base" hangingPunct="1">
              <a:spcBef>
                <a:spcPct val="0"/>
              </a:spcBef>
              <a:spcAft>
                <a:spcPct val="0"/>
              </a:spcAft>
              <a:defRPr sz="3200">
                <a:solidFill>
                  <a:schemeClr val="folHlink"/>
                </a:solidFill>
                <a:latin typeface="Arial" charset="0"/>
              </a:defRPr>
            </a:lvl2pPr>
            <a:lvl3pPr algn="l" rtl="0" eaLnBrk="1" fontAlgn="base" hangingPunct="1">
              <a:spcBef>
                <a:spcPct val="0"/>
              </a:spcBef>
              <a:spcAft>
                <a:spcPct val="0"/>
              </a:spcAft>
              <a:defRPr sz="3200">
                <a:solidFill>
                  <a:schemeClr val="folHlink"/>
                </a:solidFill>
                <a:latin typeface="Arial" charset="0"/>
              </a:defRPr>
            </a:lvl3pPr>
            <a:lvl4pPr algn="l" rtl="0" eaLnBrk="1" fontAlgn="base" hangingPunct="1">
              <a:spcBef>
                <a:spcPct val="0"/>
              </a:spcBef>
              <a:spcAft>
                <a:spcPct val="0"/>
              </a:spcAft>
              <a:defRPr sz="3200">
                <a:solidFill>
                  <a:schemeClr val="folHlink"/>
                </a:solidFill>
                <a:latin typeface="Arial" charset="0"/>
              </a:defRPr>
            </a:lvl4pPr>
            <a:lvl5pPr algn="l" rtl="0" eaLnBrk="1" fontAlgn="base" hangingPunct="1">
              <a:spcBef>
                <a:spcPct val="0"/>
              </a:spcBef>
              <a:spcAft>
                <a:spcPct val="0"/>
              </a:spcAft>
              <a:defRPr sz="3200">
                <a:solidFill>
                  <a:schemeClr val="folHlink"/>
                </a:solidFill>
                <a:latin typeface="Arial" charset="0"/>
              </a:defRPr>
            </a:lvl5pPr>
            <a:lvl6pPr marL="457200" algn="l" rtl="0" eaLnBrk="1" fontAlgn="base" hangingPunct="1">
              <a:spcBef>
                <a:spcPct val="0"/>
              </a:spcBef>
              <a:spcAft>
                <a:spcPct val="0"/>
              </a:spcAft>
              <a:defRPr sz="3200">
                <a:solidFill>
                  <a:schemeClr val="folHlink"/>
                </a:solidFill>
                <a:latin typeface="Arial" charset="0"/>
              </a:defRPr>
            </a:lvl6pPr>
            <a:lvl7pPr marL="914400" algn="l" rtl="0" eaLnBrk="1" fontAlgn="base" hangingPunct="1">
              <a:spcBef>
                <a:spcPct val="0"/>
              </a:spcBef>
              <a:spcAft>
                <a:spcPct val="0"/>
              </a:spcAft>
              <a:defRPr sz="3200">
                <a:solidFill>
                  <a:schemeClr val="folHlink"/>
                </a:solidFill>
                <a:latin typeface="Arial" charset="0"/>
              </a:defRPr>
            </a:lvl7pPr>
            <a:lvl8pPr marL="1371600" algn="l" rtl="0" eaLnBrk="1" fontAlgn="base" hangingPunct="1">
              <a:spcBef>
                <a:spcPct val="0"/>
              </a:spcBef>
              <a:spcAft>
                <a:spcPct val="0"/>
              </a:spcAft>
              <a:defRPr sz="3200">
                <a:solidFill>
                  <a:schemeClr val="folHlink"/>
                </a:solidFill>
                <a:latin typeface="Arial" charset="0"/>
              </a:defRPr>
            </a:lvl8pPr>
            <a:lvl9pPr marL="1828800" algn="l" rtl="0" eaLnBrk="1" fontAlgn="base" hangingPunct="1">
              <a:spcBef>
                <a:spcPct val="0"/>
              </a:spcBef>
              <a:spcAft>
                <a:spcPct val="0"/>
              </a:spcAft>
              <a:defRPr sz="3200">
                <a:solidFill>
                  <a:schemeClr val="folHlink"/>
                </a:solidFill>
                <a:latin typeface="Arial" charset="0"/>
              </a:defRPr>
            </a:lvl9pPr>
          </a:lstStyle>
          <a:p>
            <a:pPr algn="ctr"/>
            <a:r>
              <a:rPr lang="en-US" sz="4000" spc="300" dirty="0">
                <a:solidFill>
                  <a:schemeClr val="accent6">
                    <a:lumMod val="60000"/>
                    <a:lumOff val="40000"/>
                  </a:schemeClr>
                </a:solidFill>
                <a:latin typeface="Franklin Gothic Demi" panose="020B0703020102020204" pitchFamily="34" charset="0"/>
              </a:rPr>
              <a:t>Advocacy 101</a:t>
            </a:r>
          </a:p>
          <a:p>
            <a:pPr algn="ctr"/>
            <a:r>
              <a:rPr lang="en-US" sz="4000" i="1" spc="300" dirty="0">
                <a:solidFill>
                  <a:schemeClr val="accent6">
                    <a:lumMod val="60000"/>
                    <a:lumOff val="40000"/>
                  </a:schemeClr>
                </a:solidFill>
                <a:latin typeface="Franklin Gothic Demi" panose="020B0703020102020204" pitchFamily="34" charset="0"/>
              </a:rPr>
              <a:t>The Power of Your Story</a:t>
            </a:r>
          </a:p>
        </p:txBody>
      </p:sp>
      <p:cxnSp>
        <p:nvCxnSpPr>
          <p:cNvPr id="7" name="Straight Connector 6"/>
          <p:cNvCxnSpPr>
            <a:cxnSpLocks/>
          </p:cNvCxnSpPr>
          <p:nvPr/>
        </p:nvCxnSpPr>
        <p:spPr>
          <a:xfrm>
            <a:off x="356280" y="1753464"/>
            <a:ext cx="842772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7F0AC7EF-8198-4E2A-B7C4-2A7D41C94D75}" type="slidenum">
              <a:rPr lang="en-US" smtClean="0"/>
              <a:t>7</a:t>
            </a:fld>
            <a:endParaRPr lang="en-US"/>
          </a:p>
        </p:txBody>
      </p:sp>
      <p:sp>
        <p:nvSpPr>
          <p:cNvPr id="2" name="Rectangle 1"/>
          <p:cNvSpPr/>
          <p:nvPr/>
        </p:nvSpPr>
        <p:spPr>
          <a:xfrm>
            <a:off x="420736" y="2154170"/>
            <a:ext cx="8426888" cy="1569660"/>
          </a:xfrm>
          <a:prstGeom prst="rect">
            <a:avLst/>
          </a:prstGeom>
        </p:spPr>
        <p:txBody>
          <a:bodyPr wrap="square">
            <a:spAutoFit/>
          </a:bodyPr>
          <a:lstStyle/>
          <a:p>
            <a:pPr eaLnBrk="0" hangingPunct="0">
              <a:defRPr/>
            </a:pPr>
            <a:r>
              <a:rPr lang="en-US" sz="3200" dirty="0"/>
              <a:t>Personal Stories are the most compelling form of advocacy!</a:t>
            </a:r>
          </a:p>
          <a:p>
            <a:pPr eaLnBrk="0" hangingPunct="0">
              <a:defRPr/>
            </a:pPr>
            <a:r>
              <a:rPr lang="en-US" sz="3200" dirty="0">
                <a:solidFill>
                  <a:schemeClr val="tx1">
                    <a:lumMod val="75000"/>
                    <a:lumOff val="25000"/>
                  </a:schemeClr>
                </a:solidFill>
              </a:rPr>
              <a:t>						 </a:t>
            </a:r>
          </a:p>
        </p:txBody>
      </p:sp>
      <p:pic>
        <p:nvPicPr>
          <p:cNvPr id="9" name="Picture 8" descr="A picture containing text, clipart&#10;&#10;Description automatically generated">
            <a:extLst>
              <a:ext uri="{FF2B5EF4-FFF2-40B4-BE49-F238E27FC236}">
                <a16:creationId xmlns:a16="http://schemas.microsoft.com/office/drawing/2014/main" id="{C4FAB9E9-CC9C-4D13-8DE2-311834973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9" y="6258434"/>
            <a:ext cx="1750916" cy="515816"/>
          </a:xfrm>
          <a:prstGeom prst="rect">
            <a:avLst/>
          </a:prstGeom>
        </p:spPr>
      </p:pic>
    </p:spTree>
    <p:extLst>
      <p:ext uri="{BB962C8B-B14F-4D97-AF65-F5344CB8AC3E}">
        <p14:creationId xmlns:p14="http://schemas.microsoft.com/office/powerpoint/2010/main" val="2520865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8400" y="381000"/>
            <a:ext cx="5943600" cy="1219200"/>
          </a:xfrm>
        </p:spPr>
        <p:txBody>
          <a:bodyPr>
            <a:normAutofit/>
          </a:bodyPr>
          <a:lstStyle/>
          <a:p>
            <a:pPr algn="ctr"/>
            <a:r>
              <a:rPr lang="en-US" b="1" dirty="0">
                <a:solidFill>
                  <a:schemeClr val="accent6">
                    <a:lumMod val="60000"/>
                    <a:lumOff val="40000"/>
                  </a:schemeClr>
                </a:solidFill>
              </a:rPr>
              <a:t>Guidelines for Meeting</a:t>
            </a:r>
          </a:p>
        </p:txBody>
      </p:sp>
      <p:sp>
        <p:nvSpPr>
          <p:cNvPr id="5" name="Text Placeholder 4"/>
          <p:cNvSpPr>
            <a:spLocks noGrp="1"/>
          </p:cNvSpPr>
          <p:nvPr>
            <p:ph idx="1"/>
          </p:nvPr>
        </p:nvSpPr>
        <p:spPr>
          <a:xfrm>
            <a:off x="457200" y="1524000"/>
            <a:ext cx="8382000" cy="4525963"/>
          </a:xfrm>
        </p:spPr>
        <p:txBody>
          <a:bodyPr>
            <a:normAutofit fontScale="92500" lnSpcReduction="20000"/>
          </a:bodyPr>
          <a:lstStyle/>
          <a:p>
            <a:pPr marL="0" indent="0">
              <a:buNone/>
            </a:pPr>
            <a:r>
              <a:rPr lang="en-US" b="1" dirty="0"/>
              <a:t>Lobbying is about:</a:t>
            </a:r>
            <a:endParaRPr lang="en-US" dirty="0"/>
          </a:p>
          <a:p>
            <a:r>
              <a:rPr lang="en-US" dirty="0"/>
              <a:t>Showing a united network of supporters </a:t>
            </a:r>
          </a:p>
          <a:p>
            <a:r>
              <a:rPr lang="en-US" dirty="0"/>
              <a:t>Building a relationship with lawmakers</a:t>
            </a:r>
          </a:p>
          <a:p>
            <a:pPr marL="0" indent="0">
              <a:buNone/>
            </a:pPr>
            <a:r>
              <a:rPr lang="en-US" dirty="0"/>
              <a:t>It’s LESS about the details of any one bill.</a:t>
            </a:r>
          </a:p>
          <a:p>
            <a:pPr marL="0" indent="0">
              <a:buNone/>
            </a:pPr>
            <a:endParaRPr lang="en-US" dirty="0"/>
          </a:p>
          <a:p>
            <a:pPr marL="0" indent="0">
              <a:buNone/>
            </a:pPr>
            <a:r>
              <a:rPr lang="en-US" b="1" dirty="0"/>
              <a:t>Therefore:</a:t>
            </a:r>
          </a:p>
          <a:p>
            <a:r>
              <a:rPr lang="en-US" dirty="0"/>
              <a:t>Don’t sweat the small stuff </a:t>
            </a:r>
          </a:p>
          <a:p>
            <a:r>
              <a:rPr lang="en-US" dirty="0"/>
              <a:t>Look for opportunities to gauge their support</a:t>
            </a:r>
          </a:p>
          <a:p>
            <a:r>
              <a:rPr lang="en-US" dirty="0"/>
              <a:t>Find common ground in their personal lives (did you attend same school?  Do you have family/friends/neighbor that knows them?)</a:t>
            </a:r>
          </a:p>
          <a:p>
            <a:endParaRPr lang="en-US" sz="2400" dirty="0"/>
          </a:p>
        </p:txBody>
      </p:sp>
      <p:sp>
        <p:nvSpPr>
          <p:cNvPr id="8" name="TextBox 7"/>
          <p:cNvSpPr txBox="1"/>
          <p:nvPr/>
        </p:nvSpPr>
        <p:spPr>
          <a:xfrm>
            <a:off x="5562600" y="6172200"/>
            <a:ext cx="2630848" cy="523220"/>
          </a:xfrm>
          <a:prstGeom prst="rect">
            <a:avLst/>
          </a:prstGeom>
          <a:noFill/>
        </p:spPr>
        <p:txBody>
          <a:bodyPr wrap="none" rtlCol="0">
            <a:spAutoFit/>
          </a:bodyPr>
          <a:lstStyle/>
          <a:p>
            <a:r>
              <a:rPr lang="en-US" dirty="0" err="1">
                <a:solidFill>
                  <a:schemeClr val="bg1"/>
                </a:solidFill>
              </a:rPr>
              <a:t>Cartlon</a:t>
            </a:r>
            <a:r>
              <a:rPr lang="en-US" dirty="0">
                <a:solidFill>
                  <a:schemeClr val="bg1"/>
                </a:solidFill>
              </a:rPr>
              <a:t> Reid</a:t>
            </a:r>
          </a:p>
          <a:p>
            <a:r>
              <a:rPr lang="en-US" dirty="0">
                <a:solidFill>
                  <a:schemeClr val="bg1"/>
                </a:solidFill>
              </a:rPr>
              <a:t> Roads were not made for cars</a:t>
            </a:r>
          </a:p>
        </p:txBody>
      </p:sp>
      <p:sp>
        <p:nvSpPr>
          <p:cNvPr id="2" name="Slide Number Placeholder 1">
            <a:extLst>
              <a:ext uri="{FF2B5EF4-FFF2-40B4-BE49-F238E27FC236}">
                <a16:creationId xmlns:a16="http://schemas.microsoft.com/office/drawing/2014/main" id="{D17B8971-8AE3-4449-A873-D357507FC586}"/>
              </a:ext>
            </a:extLst>
          </p:cNvPr>
          <p:cNvSpPr>
            <a:spLocks noGrp="1"/>
          </p:cNvSpPr>
          <p:nvPr>
            <p:ph type="sldNum" sz="quarter" idx="12"/>
          </p:nvPr>
        </p:nvSpPr>
        <p:spPr/>
        <p:txBody>
          <a:bodyPr/>
          <a:lstStyle/>
          <a:p>
            <a:fld id="{7F0AC7EF-8198-4E2A-B7C4-2A7D41C94D75}" type="slidenum">
              <a:rPr lang="en-US" smtClean="0"/>
              <a:t>8</a:t>
            </a:fld>
            <a:endParaRPr lang="en-US"/>
          </a:p>
        </p:txBody>
      </p:sp>
      <p:pic>
        <p:nvPicPr>
          <p:cNvPr id="7" name="Picture 6" descr="A picture containing text, clipart&#10;&#10;Description automatically generated">
            <a:extLst>
              <a:ext uri="{FF2B5EF4-FFF2-40B4-BE49-F238E27FC236}">
                <a16:creationId xmlns:a16="http://schemas.microsoft.com/office/drawing/2014/main" id="{1513C3CF-0F61-4DC3-B381-3C535683AA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9" y="6258434"/>
            <a:ext cx="1750916" cy="515816"/>
          </a:xfrm>
          <a:prstGeom prst="rect">
            <a:avLst/>
          </a:prstGeom>
        </p:spPr>
      </p:pic>
    </p:spTree>
    <p:extLst>
      <p:ext uri="{BB962C8B-B14F-4D97-AF65-F5344CB8AC3E}">
        <p14:creationId xmlns:p14="http://schemas.microsoft.com/office/powerpoint/2010/main" val="1780294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6">
                    <a:lumMod val="60000"/>
                    <a:lumOff val="40000"/>
                  </a:schemeClr>
                </a:solidFill>
              </a:rPr>
              <a:t>What if…</a:t>
            </a:r>
          </a:p>
        </p:txBody>
      </p:sp>
      <p:sp>
        <p:nvSpPr>
          <p:cNvPr id="3" name="Content Placeholder 2"/>
          <p:cNvSpPr>
            <a:spLocks noGrp="1"/>
          </p:cNvSpPr>
          <p:nvPr>
            <p:ph idx="1"/>
          </p:nvPr>
        </p:nvSpPr>
        <p:spPr>
          <a:xfrm>
            <a:off x="533400" y="2057400"/>
            <a:ext cx="8229600" cy="4525963"/>
          </a:xfrm>
        </p:spPr>
        <p:txBody>
          <a:bodyPr>
            <a:normAutofit/>
          </a:bodyPr>
          <a:lstStyle/>
          <a:p>
            <a:pPr marL="0" indent="0">
              <a:buNone/>
            </a:pPr>
            <a:r>
              <a:rPr lang="en-US" sz="2400" b="1" dirty="0"/>
              <a:t>IF you are asked a question and you can’t answer.</a:t>
            </a:r>
          </a:p>
          <a:p>
            <a:r>
              <a:rPr lang="en-US" sz="2000" i="1" dirty="0"/>
              <a:t>“I don’t know. Let me find out and get back to you on that.” </a:t>
            </a:r>
          </a:p>
          <a:p>
            <a:r>
              <a:rPr lang="en-US" sz="2000" i="1" dirty="0"/>
              <a:t> Make sure to follow up.</a:t>
            </a:r>
          </a:p>
          <a:p>
            <a:endParaRPr lang="en-US" sz="2400" i="1" dirty="0"/>
          </a:p>
          <a:p>
            <a:pPr marL="0" indent="0">
              <a:buNone/>
            </a:pPr>
            <a:r>
              <a:rPr lang="en-US" sz="2400" b="1" dirty="0"/>
              <a:t>IF you don’t get an answer.</a:t>
            </a:r>
          </a:p>
          <a:p>
            <a:r>
              <a:rPr lang="en-US" sz="2000" i="1" dirty="0"/>
              <a:t>“I appreciate that you’ll need to learn more. How can I help?”</a:t>
            </a:r>
          </a:p>
          <a:p>
            <a:r>
              <a:rPr lang="en-US" sz="2000" i="1" dirty="0"/>
              <a:t>“Will you check in with the Representative and let me know?”</a:t>
            </a:r>
          </a:p>
          <a:p>
            <a:r>
              <a:rPr lang="en-US" sz="2000" i="1" dirty="0"/>
              <a:t>“When should I follow up with you?”</a:t>
            </a:r>
          </a:p>
        </p:txBody>
      </p:sp>
      <p:sp>
        <p:nvSpPr>
          <p:cNvPr id="10" name="Slide Number Placeholder 9">
            <a:extLst>
              <a:ext uri="{FF2B5EF4-FFF2-40B4-BE49-F238E27FC236}">
                <a16:creationId xmlns:a16="http://schemas.microsoft.com/office/drawing/2014/main" id="{33334D25-DF76-4716-81B3-3089AF6173EA}"/>
              </a:ext>
            </a:extLst>
          </p:cNvPr>
          <p:cNvSpPr>
            <a:spLocks noGrp="1"/>
          </p:cNvSpPr>
          <p:nvPr>
            <p:ph type="sldNum" sz="quarter" idx="12"/>
          </p:nvPr>
        </p:nvSpPr>
        <p:spPr/>
        <p:txBody>
          <a:bodyPr/>
          <a:lstStyle/>
          <a:p>
            <a:fld id="{7F0AC7EF-8198-4E2A-B7C4-2A7D41C94D75}" type="slidenum">
              <a:rPr lang="en-US" smtClean="0"/>
              <a:t>9</a:t>
            </a:fld>
            <a:endParaRPr lang="en-US"/>
          </a:p>
        </p:txBody>
      </p:sp>
      <p:pic>
        <p:nvPicPr>
          <p:cNvPr id="6" name="Picture 5" descr="A picture containing text, clipart&#10;&#10;Description automatically generated">
            <a:extLst>
              <a:ext uri="{FF2B5EF4-FFF2-40B4-BE49-F238E27FC236}">
                <a16:creationId xmlns:a16="http://schemas.microsoft.com/office/drawing/2014/main" id="{B5638FD2-52BA-4548-9185-862AF02F60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9" y="6258434"/>
            <a:ext cx="1750916" cy="515816"/>
          </a:xfrm>
          <a:prstGeom prst="rect">
            <a:avLst/>
          </a:prstGeom>
        </p:spPr>
      </p:pic>
    </p:spTree>
    <p:extLst>
      <p:ext uri="{BB962C8B-B14F-4D97-AF65-F5344CB8AC3E}">
        <p14:creationId xmlns:p14="http://schemas.microsoft.com/office/powerpoint/2010/main" val="3522506992"/>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303030"/>
      </a:dk2>
      <a:lt2>
        <a:srgbClr val="DEDEE0"/>
      </a:lt2>
      <a:accent1>
        <a:srgbClr val="000000"/>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F02DFE9CFEBC468A97FE5ED5EF30E4" ma:contentTypeVersion="18" ma:contentTypeDescription="Create a new document." ma:contentTypeScope="" ma:versionID="8538597544d2b163aae0b002308e040f">
  <xsd:schema xmlns:xsd="http://www.w3.org/2001/XMLSchema" xmlns:xs="http://www.w3.org/2001/XMLSchema" xmlns:p="http://schemas.microsoft.com/office/2006/metadata/properties" xmlns:ns3="7f881b01-7e26-4eeb-a831-71eb804e9536" xmlns:ns4="12c0797b-87b0-45ca-a423-727258d09eb2" targetNamespace="http://schemas.microsoft.com/office/2006/metadata/properties" ma:root="true" ma:fieldsID="213ec653e48df66129a6da1c38d79451" ns3:_="" ns4:_="">
    <xsd:import namespace="7f881b01-7e26-4eeb-a831-71eb804e9536"/>
    <xsd:import namespace="12c0797b-87b0-45ca-a423-727258d09eb2"/>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881b01-7e26-4eeb-a831-71eb804e95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c0797b-87b0-45ca-a423-727258d09eb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7f881b01-7e26-4eeb-a831-71eb804e9536" xsi:nil="true"/>
  </documentManagement>
</p:properties>
</file>

<file path=customXml/itemProps1.xml><?xml version="1.0" encoding="utf-8"?>
<ds:datastoreItem xmlns:ds="http://schemas.openxmlformats.org/officeDocument/2006/customXml" ds:itemID="{6174FD4C-391F-45FB-B652-B55F08D059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881b01-7e26-4eeb-a831-71eb804e9536"/>
    <ds:schemaRef ds:uri="12c0797b-87b0-45ca-a423-727258d09e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160420-A09F-4299-A47C-218ED9FF1CE4}">
  <ds:schemaRefs>
    <ds:schemaRef ds:uri="http://schemas.microsoft.com/sharepoint/v3/contenttype/forms"/>
  </ds:schemaRefs>
</ds:datastoreItem>
</file>

<file path=customXml/itemProps3.xml><?xml version="1.0" encoding="utf-8"?>
<ds:datastoreItem xmlns:ds="http://schemas.openxmlformats.org/officeDocument/2006/customXml" ds:itemID="{E5CF1E19-9C1D-4B5A-9904-17B8A63FC1CD}">
  <ds:schemaRefs>
    <ds:schemaRef ds:uri="http://purl.org/dc/dcmitype/"/>
    <ds:schemaRef ds:uri="http://schemas.openxmlformats.org/package/2006/metadata/core-properties"/>
    <ds:schemaRef ds:uri="http://purl.org/dc/terms/"/>
    <ds:schemaRef ds:uri="http://purl.org/dc/elements/1.1/"/>
    <ds:schemaRef ds:uri="7f881b01-7e26-4eeb-a831-71eb804e9536"/>
    <ds:schemaRef ds:uri="http://schemas.microsoft.com/office/2006/documentManagement/types"/>
    <ds:schemaRef ds:uri="http://schemas.microsoft.com/office/infopath/2007/PartnerControls"/>
    <ds:schemaRef ds:uri="12c0797b-87b0-45ca-a423-727258d09eb2"/>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13170</TotalTime>
  <Words>2070</Words>
  <Application>Microsoft Office PowerPoint</Application>
  <PresentationFormat>On-screen Show (4:3)</PresentationFormat>
  <Paragraphs>271</Paragraphs>
  <Slides>22</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Franklin Gothic Demi</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Guidelines for Meeting</vt:lpstr>
      <vt:lpstr>What if…</vt:lpstr>
      <vt:lpstr>Biggest FRUSTRATIONS</vt:lpstr>
      <vt:lpstr>Follow up (Please!)</vt:lpstr>
      <vt:lpstr>Relationship Development: Keep it Going</vt:lpstr>
      <vt:lpstr>PowerPoint Presentation</vt:lpstr>
      <vt:lpstr>PowerPoint Presentation</vt:lpstr>
      <vt:lpstr>Advocacy at the NC State Legislature</vt:lpstr>
      <vt:lpstr>2025 Political Landscape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Uniform Law Commission</dc:title>
  <dc:creator>Benjamin Orzeske</dc:creator>
  <cp:lastModifiedBy>Brandenburg, Christopher</cp:lastModifiedBy>
  <cp:revision>461</cp:revision>
  <cp:lastPrinted>2018-12-11T17:52:04Z</cp:lastPrinted>
  <dcterms:created xsi:type="dcterms:W3CDTF">2014-04-21T19:16:03Z</dcterms:created>
  <dcterms:modified xsi:type="dcterms:W3CDTF">2025-05-05T14:43:31Z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0x0101001DF02DFE9CFEBC468A97FE5ED5EF30E4</vt:lpwstr>
  </property>
  <property fmtid="{D5CDD505-2E9C-101B-9397-08002B2CF9AE}" pid="3" name="IsMyDocuments">
    <vt:bool>true</vt:bool>
  </property>
</Properties>
</file>